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7" r:id="rId2"/>
    <p:sldId id="269" r:id="rId3"/>
    <p:sldId id="304" r:id="rId4"/>
    <p:sldId id="305" r:id="rId5"/>
    <p:sldId id="270" r:id="rId6"/>
    <p:sldId id="274" r:id="rId7"/>
    <p:sldId id="272" r:id="rId8"/>
    <p:sldId id="273" r:id="rId9"/>
    <p:sldId id="286" r:id="rId10"/>
    <p:sldId id="309" r:id="rId11"/>
    <p:sldId id="310" r:id="rId12"/>
    <p:sldId id="312" r:id="rId13"/>
    <p:sldId id="298" r:id="rId14"/>
    <p:sldId id="297" r:id="rId15"/>
    <p:sldId id="296" r:id="rId16"/>
    <p:sldId id="294" r:id="rId17"/>
    <p:sldId id="306" r:id="rId18"/>
    <p:sldId id="293" r:id="rId19"/>
    <p:sldId id="292" r:id="rId20"/>
    <p:sldId id="291" r:id="rId21"/>
    <p:sldId id="290" r:id="rId22"/>
    <p:sldId id="289" r:id="rId23"/>
    <p:sldId id="268" r:id="rId24"/>
    <p:sldId id="303" r:id="rId25"/>
    <p:sldId id="288" r:id="rId26"/>
  </p:sldIdLst>
  <p:sldSz cx="13779500" cy="7956550"/>
  <p:notesSz cx="13779500" cy="7753350"/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C0000"/>
    <a:srgbClr val="F18309"/>
    <a:srgbClr val="E7BB19"/>
    <a:srgbClr val="006699"/>
    <a:srgbClr val="34749C"/>
    <a:srgbClr val="3B74A7"/>
    <a:srgbClr val="336699"/>
    <a:srgbClr val="B7E5F3"/>
    <a:srgbClr val="85C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7801" autoAdjust="0"/>
  </p:normalViewPr>
  <p:slideViewPr>
    <p:cSldViewPr snapToGrid="0">
      <p:cViewPr>
        <p:scale>
          <a:sx n="100" d="100"/>
          <a:sy n="100" d="100"/>
        </p:scale>
        <p:origin x="-816" y="-72"/>
      </p:cViewPr>
      <p:guideLst>
        <p:guide orient="horz" pos="4854"/>
        <p:guide orient="horz" pos="2771"/>
        <p:guide orient="horz" pos="3871"/>
        <p:guide orient="horz" pos="2661"/>
        <p:guide orient="horz" pos="4310"/>
        <p:guide orient="horz" pos="1149"/>
        <p:guide orient="horz" pos="1207"/>
        <p:guide pos="2175"/>
        <p:guide pos="4664"/>
        <p:guide pos="431"/>
        <p:guide pos="4339"/>
        <p:guide pos="8202"/>
        <p:guide pos="63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970588" cy="3873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7805738" y="0"/>
            <a:ext cx="5970587" cy="3873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1ED0E-F5D5-491D-BC84-907F599D6E42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371975" y="581025"/>
            <a:ext cx="5035550" cy="2908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377950" y="3683000"/>
            <a:ext cx="11023600" cy="34893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7364413"/>
            <a:ext cx="5970588" cy="387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7805738" y="7364413"/>
            <a:ext cx="5970587" cy="387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AFBA4-96E2-4E8A-B509-7F012F8EA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47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AFBA4-96E2-4E8A-B509-7F012F8EACF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65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AFBA4-96E2-4E8A-B509-7F012F8EACF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4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31560" y="2462491"/>
            <a:ext cx="116909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63116" y="4448372"/>
            <a:ext cx="962787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676393" y="7387472"/>
            <a:ext cx="4401312" cy="39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87709" y="7387472"/>
            <a:ext cx="3163443" cy="39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902956" y="7387472"/>
            <a:ext cx="3163443" cy="39717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 dirty="0"/>
          </a:p>
        </p:txBody>
      </p:sp>
      <p:sp>
        <p:nvSpPr>
          <p:cNvPr id="7" name="bk object 16"/>
          <p:cNvSpPr/>
          <p:nvPr userDrawn="1"/>
        </p:nvSpPr>
        <p:spPr>
          <a:xfrm>
            <a:off x="0" y="2"/>
            <a:ext cx="13779500" cy="795655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11111文件汇总\公司logo\公司LOGI-2017不带字号说明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912" y="7425852"/>
            <a:ext cx="1793126" cy="27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meimei\Desktop\图片3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0810" y="316220"/>
            <a:ext cx="274955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614019" y="7359060"/>
            <a:ext cx="3417209" cy="409824"/>
            <a:chOff x="395536" y="4687910"/>
            <a:chExt cx="3397445" cy="397049"/>
          </a:xfrm>
        </p:grpSpPr>
        <p:sp>
          <p:nvSpPr>
            <p:cNvPr id="8" name="TextBox 7"/>
            <p:cNvSpPr txBox="1"/>
            <p:nvPr/>
          </p:nvSpPr>
          <p:spPr>
            <a:xfrm>
              <a:off x="818492" y="4756959"/>
              <a:ext cx="2974489" cy="32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锻造全系列工业级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LED</a:t>
              </a: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控制器</a:t>
              </a:r>
            </a:p>
          </p:txBody>
        </p:sp>
        <p:pic>
          <p:nvPicPr>
            <p:cNvPr id="9" name="Picture 2" descr="D:\桌面\Desktop\公司相关logo\bx标准logo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687910"/>
              <a:ext cx="438547" cy="340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676393" y="7387472"/>
            <a:ext cx="4401312" cy="39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87709" y="7387472"/>
            <a:ext cx="3163443" cy="39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902956" y="7387472"/>
            <a:ext cx="3163443" cy="39717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theme" Target="../theme/theme1.xml"/><Relationship Id="rId9" Type="http://schemas.microsoft.com/office/2007/relationships/hdphoto" Target="../media/hdphoto2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meimei\Desktop\图片4.png"/>
          <p:cNvPicPr>
            <a:picLocks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" y="3"/>
            <a:ext cx="13778992" cy="795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 userDrawn="1"/>
        </p:nvSpPr>
        <p:spPr>
          <a:xfrm>
            <a:off x="0" y="149"/>
            <a:ext cx="13779500" cy="7956401"/>
          </a:xfrm>
          <a:prstGeom prst="rect">
            <a:avLst/>
          </a:prstGeom>
          <a:gradFill flip="none" rotWithShape="1">
            <a:gsLst>
              <a:gs pos="6000">
                <a:schemeClr val="bg1">
                  <a:lumMod val="97000"/>
                  <a:lumOff val="3000"/>
                </a:schemeClr>
              </a:gs>
              <a:gs pos="52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  <a:lumMod val="59000"/>
                  <a:alpha val="7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129311" y="256449"/>
            <a:ext cx="1257911" cy="1122652"/>
            <a:chOff x="3237410" y="115887"/>
            <a:chExt cx="1587588" cy="1627908"/>
          </a:xfrm>
        </p:grpSpPr>
        <p:pic>
          <p:nvPicPr>
            <p:cNvPr id="25" name="图片 24" descr="资源 234302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210318" y="115887"/>
              <a:ext cx="614680" cy="822325"/>
            </a:xfrm>
            <a:prstGeom prst="rect">
              <a:avLst/>
            </a:prstGeom>
          </p:spPr>
        </p:pic>
        <p:pic>
          <p:nvPicPr>
            <p:cNvPr id="26" name="图片 25" descr="资源 234302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237410" y="464044"/>
              <a:ext cx="396875" cy="531495"/>
            </a:xfrm>
            <a:prstGeom prst="rect">
              <a:avLst/>
            </a:prstGeom>
          </p:spPr>
        </p:pic>
        <p:pic>
          <p:nvPicPr>
            <p:cNvPr id="27" name="图片 26" descr="资源 234302"/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365893" y="952182"/>
              <a:ext cx="396875" cy="531495"/>
            </a:xfrm>
            <a:prstGeom prst="rect">
              <a:avLst/>
            </a:prstGeom>
          </p:spPr>
        </p:pic>
        <p:pic>
          <p:nvPicPr>
            <p:cNvPr id="28" name="图片 27" descr="资源 234302"/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553977" y="671279"/>
              <a:ext cx="802004" cy="107251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emf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21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2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31.emf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2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31.emf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31.emf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2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17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8"/>
          <p:cNvSpPr/>
          <p:nvPr/>
        </p:nvSpPr>
        <p:spPr>
          <a:xfrm>
            <a:off x="10687050" y="6949768"/>
            <a:ext cx="2362200" cy="36131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29" name="Picture 5" descr="C:\Users\meimei\Desktop\图片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7393" y="506753"/>
            <a:ext cx="4074100" cy="79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5341" y="6805917"/>
            <a:ext cx="3444078" cy="517157"/>
            <a:chOff x="395536" y="4687910"/>
            <a:chExt cx="2383133" cy="348708"/>
          </a:xfrm>
        </p:grpSpPr>
        <p:sp>
          <p:nvSpPr>
            <p:cNvPr id="6" name="TextBox 5"/>
            <p:cNvSpPr txBox="1"/>
            <p:nvPr/>
          </p:nvSpPr>
          <p:spPr>
            <a:xfrm>
              <a:off x="818492" y="4808338"/>
              <a:ext cx="1960177" cy="228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锻造全系列工业级</a:t>
              </a:r>
              <a:r>
                <a:rPr lang="en-US" altLang="zh-CN" sz="16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LED</a:t>
              </a: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控制器</a:t>
              </a:r>
            </a:p>
          </p:txBody>
        </p:sp>
        <p:pic>
          <p:nvPicPr>
            <p:cNvPr id="7" name="Picture 2" descr="D:\桌面\Desktop\公司相关logo\bx标准logo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687910"/>
              <a:ext cx="438547" cy="340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3" descr="C:\Users\meimei\Desktop\未标题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8260" y="3263265"/>
            <a:ext cx="615823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380097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</a:t>
            </a:r>
            <a:r>
              <a:rPr lang="en-US" altLang="zh-CN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object 13"/>
          <p:cNvSpPr txBox="1"/>
          <p:nvPr/>
        </p:nvSpPr>
        <p:spPr>
          <a:xfrm>
            <a:off x="10660639" y="1591514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482.6×333×88mm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12" name="object 12"/>
          <p:cNvSpPr txBox="1"/>
          <p:nvPr/>
        </p:nvSpPr>
        <p:spPr>
          <a:xfrm>
            <a:off x="8125985" y="3501301"/>
            <a:ext cx="4539945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5“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触控液晶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(800x480)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38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object 3"/>
          <p:cNvSpPr txBox="1"/>
          <p:nvPr/>
        </p:nvSpPr>
        <p:spPr>
          <a:xfrm>
            <a:off x="674786" y="757632"/>
            <a:ext cx="4169632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OVP-G32  </a:t>
            </a:r>
            <a:r>
              <a:rPr lang="zh-CN" altLang="en-US" sz="1900" b="1" spc="-2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六画面 超级大拼控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2096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2050" name="Picture 2" descr="C:\Users\meimei\Desktop\G32--x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236" y="2416556"/>
            <a:ext cx="5040000" cy="216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eimei\Desktop\G32后背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3013" y="2576088"/>
            <a:ext cx="3600000" cy="7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eimei\Desktop\G32-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3413" y="1820545"/>
            <a:ext cx="4039200" cy="7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graphicFrame>
        <p:nvGraphicFramePr>
          <p:cNvPr id="82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121218"/>
              </p:ext>
            </p:extLst>
          </p:nvPr>
        </p:nvGraphicFramePr>
        <p:xfrm>
          <a:off x="7401474" y="4389437"/>
          <a:ext cx="5760000" cy="122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914"/>
                <a:gridCol w="2517572"/>
                <a:gridCol w="697914"/>
                <a:gridCol w="1846600"/>
              </a:tblGrid>
              <a:tr h="306000"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信号输入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HDMI2.0*2、HDMI1.3*2、DVI*1、EXT*1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视频处理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输入分辨率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音频接口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5400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信号输出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NET×32,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直连接收卡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每个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NET最大输出65万点@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60Hz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智能配置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797050" algn="l"/>
                        </a:tabLst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带载指标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2096万像素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宽度≤16000,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高度≤16000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模式预置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3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242624"/>
              </p:ext>
            </p:extLst>
          </p:nvPr>
        </p:nvGraphicFramePr>
        <p:xfrm>
          <a:off x="7401474" y="5919222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4969"/>
                <a:gridCol w="2543457"/>
                <a:gridCol w="701040"/>
                <a:gridCol w="1830534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电气参数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额定功率≤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环境适应性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15%～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操控方式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液晶触控菜单、LedshowTV演播器、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2U标准工业机箱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装箱配件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重量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≤6.2KG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4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119" name="object 23"/>
          <p:cNvSpPr/>
          <p:nvPr/>
        </p:nvSpPr>
        <p:spPr>
          <a:xfrm>
            <a:off x="6061440" y="6229658"/>
            <a:ext cx="373380" cy="159385"/>
          </a:xfrm>
          <a:custGeom>
            <a:avLst/>
            <a:gdLst/>
            <a:ahLst/>
            <a:cxnLst/>
            <a:rect l="l" t="t" r="r" b="b"/>
            <a:pathLst>
              <a:path w="373379" h="159384">
                <a:moveTo>
                  <a:pt x="328599" y="158902"/>
                </a:moveTo>
                <a:lnTo>
                  <a:pt x="43967" y="158902"/>
                </a:lnTo>
                <a:lnTo>
                  <a:pt x="30517" y="156165"/>
                </a:lnTo>
                <a:lnTo>
                  <a:pt x="19500" y="148710"/>
                </a:lnTo>
                <a:lnTo>
                  <a:pt x="12056" y="137674"/>
                </a:lnTo>
                <a:lnTo>
                  <a:pt x="9321" y="124193"/>
                </a:lnTo>
                <a:lnTo>
                  <a:pt x="0" y="34721"/>
                </a:lnTo>
                <a:lnTo>
                  <a:pt x="2734" y="21238"/>
                </a:lnTo>
                <a:lnTo>
                  <a:pt x="10179" y="10198"/>
                </a:lnTo>
                <a:lnTo>
                  <a:pt x="21195" y="2739"/>
                </a:lnTo>
                <a:lnTo>
                  <a:pt x="34645" y="0"/>
                </a:lnTo>
                <a:lnTo>
                  <a:pt x="338353" y="0"/>
                </a:lnTo>
                <a:lnTo>
                  <a:pt x="351799" y="2739"/>
                </a:lnTo>
                <a:lnTo>
                  <a:pt x="362807" y="10198"/>
                </a:lnTo>
                <a:lnTo>
                  <a:pt x="370243" y="21238"/>
                </a:lnTo>
                <a:lnTo>
                  <a:pt x="372973" y="34721"/>
                </a:lnTo>
                <a:lnTo>
                  <a:pt x="363245" y="124193"/>
                </a:lnTo>
                <a:lnTo>
                  <a:pt x="360510" y="137674"/>
                </a:lnTo>
                <a:lnTo>
                  <a:pt x="353066" y="148710"/>
                </a:lnTo>
                <a:lnTo>
                  <a:pt x="342049" y="156165"/>
                </a:lnTo>
                <a:lnTo>
                  <a:pt x="328599" y="158902"/>
                </a:lnTo>
                <a:close/>
              </a:path>
            </a:pathLst>
          </a:custGeom>
          <a:ln w="381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0" name="object 24"/>
          <p:cNvSpPr/>
          <p:nvPr/>
        </p:nvSpPr>
        <p:spPr>
          <a:xfrm>
            <a:off x="6044272" y="6214330"/>
            <a:ext cx="407670" cy="189865"/>
          </a:xfrm>
          <a:custGeom>
            <a:avLst/>
            <a:gdLst/>
            <a:ahLst/>
            <a:cxnLst/>
            <a:rect l="l" t="t" r="r" b="b"/>
            <a:pathLst>
              <a:path w="407670" h="189865">
                <a:moveTo>
                  <a:pt x="358863" y="189572"/>
                </a:moveTo>
                <a:lnTo>
                  <a:pt x="47993" y="189572"/>
                </a:lnTo>
                <a:lnTo>
                  <a:pt x="33315" y="186303"/>
                </a:lnTo>
                <a:lnTo>
                  <a:pt x="21293" y="177403"/>
                </a:lnTo>
                <a:lnTo>
                  <a:pt x="13169" y="164230"/>
                </a:lnTo>
                <a:lnTo>
                  <a:pt x="10185" y="148145"/>
                </a:lnTo>
                <a:lnTo>
                  <a:pt x="0" y="41414"/>
                </a:lnTo>
                <a:lnTo>
                  <a:pt x="2984" y="25331"/>
                </a:lnTo>
                <a:lnTo>
                  <a:pt x="11109" y="12163"/>
                </a:lnTo>
                <a:lnTo>
                  <a:pt x="23135" y="3267"/>
                </a:lnTo>
                <a:lnTo>
                  <a:pt x="37820" y="0"/>
                </a:lnTo>
                <a:lnTo>
                  <a:pt x="369493" y="0"/>
                </a:lnTo>
                <a:lnTo>
                  <a:pt x="384184" y="3267"/>
                </a:lnTo>
                <a:lnTo>
                  <a:pt x="396209" y="12163"/>
                </a:lnTo>
                <a:lnTo>
                  <a:pt x="404332" y="25331"/>
                </a:lnTo>
                <a:lnTo>
                  <a:pt x="407314" y="41414"/>
                </a:lnTo>
                <a:lnTo>
                  <a:pt x="396684" y="148145"/>
                </a:lnTo>
                <a:lnTo>
                  <a:pt x="393700" y="164230"/>
                </a:lnTo>
                <a:lnTo>
                  <a:pt x="385575" y="177403"/>
                </a:lnTo>
                <a:lnTo>
                  <a:pt x="373549" y="186303"/>
                </a:lnTo>
                <a:lnTo>
                  <a:pt x="358863" y="189572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object 25"/>
          <p:cNvSpPr/>
          <p:nvPr/>
        </p:nvSpPr>
        <p:spPr>
          <a:xfrm>
            <a:off x="6092970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2" name="object 26"/>
          <p:cNvSpPr/>
          <p:nvPr/>
        </p:nvSpPr>
        <p:spPr>
          <a:xfrm>
            <a:off x="6161556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object 27"/>
          <p:cNvSpPr/>
          <p:nvPr/>
        </p:nvSpPr>
        <p:spPr>
          <a:xfrm>
            <a:off x="6230141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4" name="object 28"/>
          <p:cNvSpPr/>
          <p:nvPr/>
        </p:nvSpPr>
        <p:spPr>
          <a:xfrm>
            <a:off x="6298712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5" name="object 29"/>
          <p:cNvSpPr/>
          <p:nvPr/>
        </p:nvSpPr>
        <p:spPr>
          <a:xfrm>
            <a:off x="612713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6" name="object 30"/>
          <p:cNvSpPr/>
          <p:nvPr/>
        </p:nvSpPr>
        <p:spPr>
          <a:xfrm>
            <a:off x="6196070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7" name="object 31"/>
          <p:cNvSpPr/>
          <p:nvPr/>
        </p:nvSpPr>
        <p:spPr>
          <a:xfrm>
            <a:off x="6265015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7000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7000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8" name="object 32"/>
          <p:cNvSpPr/>
          <p:nvPr/>
        </p:nvSpPr>
        <p:spPr>
          <a:xfrm>
            <a:off x="633394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9" name="object 33"/>
          <p:cNvSpPr/>
          <p:nvPr/>
        </p:nvSpPr>
        <p:spPr>
          <a:xfrm>
            <a:off x="6367297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0" name="object 34"/>
          <p:cNvSpPr txBox="1"/>
          <p:nvPr/>
        </p:nvSpPr>
        <p:spPr>
          <a:xfrm>
            <a:off x="561630" y="6532739"/>
            <a:ext cx="1473695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最宽16000px/最高16000px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31" name="object 35"/>
          <p:cNvSpPr/>
          <p:nvPr/>
        </p:nvSpPr>
        <p:spPr>
          <a:xfrm>
            <a:off x="197239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2" name="object 36"/>
          <p:cNvSpPr/>
          <p:nvPr/>
        </p:nvSpPr>
        <p:spPr>
          <a:xfrm>
            <a:off x="4395409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3" name="object 37"/>
          <p:cNvSpPr/>
          <p:nvPr/>
        </p:nvSpPr>
        <p:spPr>
          <a:xfrm>
            <a:off x="61992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4" name="object 38"/>
          <p:cNvSpPr/>
          <p:nvPr/>
        </p:nvSpPr>
        <p:spPr>
          <a:xfrm>
            <a:off x="5633584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5" name="object 39"/>
          <p:cNvSpPr/>
          <p:nvPr/>
        </p:nvSpPr>
        <p:spPr>
          <a:xfrm>
            <a:off x="687174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6" name="object 40"/>
          <p:cNvSpPr/>
          <p:nvPr/>
        </p:nvSpPr>
        <p:spPr>
          <a:xfrm>
            <a:off x="315723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7" name="object 41"/>
          <p:cNvSpPr/>
          <p:nvPr/>
        </p:nvSpPr>
        <p:spPr>
          <a:xfrm>
            <a:off x="1144198" y="6155020"/>
            <a:ext cx="308183" cy="30818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8" name="object 42"/>
          <p:cNvSpPr txBox="1"/>
          <p:nvPr/>
        </p:nvSpPr>
        <p:spPr>
          <a:xfrm>
            <a:off x="4449430" y="6532020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39" name="object 43"/>
          <p:cNvSpPr txBox="1"/>
          <p:nvPr/>
        </p:nvSpPr>
        <p:spPr>
          <a:xfrm>
            <a:off x="3343203" y="6532020"/>
            <a:ext cx="872427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5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寸</a:t>
            </a:r>
            <a:r>
              <a:rPr sz="900" b="0" spc="-45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触控液晶屏</a:t>
            </a:r>
            <a:endParaRPr sz="900" dirty="0">
              <a:latin typeface="微软雅黑 Light"/>
              <a:cs typeface="微软雅黑 Light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2U</a:t>
            </a:r>
            <a:r>
              <a:rPr sz="900" b="0" spc="-70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工业标准机箱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40" name="object 44"/>
          <p:cNvSpPr/>
          <p:nvPr/>
        </p:nvSpPr>
        <p:spPr>
          <a:xfrm>
            <a:off x="4978697" y="6161887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7" y="17825"/>
                </a:lnTo>
                <a:lnTo>
                  <a:pt x="22051" y="16384"/>
                </a:lnTo>
                <a:lnTo>
                  <a:pt x="30770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1" name="object 45"/>
          <p:cNvSpPr/>
          <p:nvPr/>
        </p:nvSpPr>
        <p:spPr>
          <a:xfrm>
            <a:off x="4870084" y="6192662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490" y="0"/>
                </a:lnTo>
                <a:lnTo>
                  <a:pt x="33032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8" y="238833"/>
                </a:lnTo>
                <a:lnTo>
                  <a:pt x="118697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0" y="189232"/>
                </a:lnTo>
                <a:lnTo>
                  <a:pt x="17774" y="141747"/>
                </a:lnTo>
                <a:lnTo>
                  <a:pt x="15227" y="115671"/>
                </a:lnTo>
                <a:lnTo>
                  <a:pt x="16703" y="95793"/>
                </a:lnTo>
                <a:lnTo>
                  <a:pt x="21081" y="76550"/>
                </a:lnTo>
                <a:lnTo>
                  <a:pt x="28289" y="58205"/>
                </a:lnTo>
                <a:lnTo>
                  <a:pt x="38252" y="41021"/>
                </a:lnTo>
                <a:lnTo>
                  <a:pt x="43611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11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2" name="object 46"/>
          <p:cNvSpPr/>
          <p:nvPr/>
        </p:nvSpPr>
        <p:spPr>
          <a:xfrm>
            <a:off x="4994268" y="6223905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15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5" name="object 49"/>
          <p:cNvSpPr txBox="1"/>
          <p:nvPr/>
        </p:nvSpPr>
        <p:spPr>
          <a:xfrm>
            <a:off x="5690075" y="6532007"/>
            <a:ext cx="1115644" cy="3199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14599"/>
              </a:lnSpc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lnSpc>
                <a:spcPct val="114599"/>
              </a:lnSpc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46" name="object 50"/>
          <p:cNvSpPr/>
          <p:nvPr/>
        </p:nvSpPr>
        <p:spPr>
          <a:xfrm>
            <a:off x="3612431" y="6209705"/>
            <a:ext cx="344170" cy="224154"/>
          </a:xfrm>
          <a:custGeom>
            <a:avLst/>
            <a:gdLst/>
            <a:ahLst/>
            <a:cxnLst/>
            <a:rect l="l" t="t" r="r" b="b"/>
            <a:pathLst>
              <a:path w="344170" h="224154">
                <a:moveTo>
                  <a:pt x="336245" y="223913"/>
                </a:moveTo>
                <a:lnTo>
                  <a:pt x="7810" y="223913"/>
                </a:lnTo>
                <a:lnTo>
                  <a:pt x="3492" y="223913"/>
                </a:lnTo>
                <a:lnTo>
                  <a:pt x="0" y="220421"/>
                </a:lnTo>
                <a:lnTo>
                  <a:pt x="0" y="216115"/>
                </a:lnTo>
                <a:lnTo>
                  <a:pt x="0" y="7810"/>
                </a:lnTo>
                <a:lnTo>
                  <a:pt x="0" y="3505"/>
                </a:lnTo>
                <a:lnTo>
                  <a:pt x="3492" y="0"/>
                </a:lnTo>
                <a:lnTo>
                  <a:pt x="7810" y="0"/>
                </a:lnTo>
                <a:lnTo>
                  <a:pt x="336245" y="0"/>
                </a:lnTo>
                <a:lnTo>
                  <a:pt x="340550" y="0"/>
                </a:lnTo>
                <a:lnTo>
                  <a:pt x="344043" y="3505"/>
                </a:lnTo>
                <a:lnTo>
                  <a:pt x="344043" y="7810"/>
                </a:lnTo>
                <a:lnTo>
                  <a:pt x="344043" y="216115"/>
                </a:lnTo>
                <a:lnTo>
                  <a:pt x="344043" y="220421"/>
                </a:lnTo>
                <a:lnTo>
                  <a:pt x="340550" y="223913"/>
                </a:lnTo>
                <a:lnTo>
                  <a:pt x="336245" y="223913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7" name="object 51"/>
          <p:cNvSpPr/>
          <p:nvPr/>
        </p:nvSpPr>
        <p:spPr>
          <a:xfrm>
            <a:off x="3584930" y="6182436"/>
            <a:ext cx="399415" cy="280035"/>
          </a:xfrm>
          <a:custGeom>
            <a:avLst/>
            <a:gdLst/>
            <a:ahLst/>
            <a:cxnLst/>
            <a:rect l="l" t="t" r="r" b="b"/>
            <a:pathLst>
              <a:path w="399414" h="280034">
                <a:moveTo>
                  <a:pt x="374281" y="0"/>
                </a:moveTo>
                <a:lnTo>
                  <a:pt x="24764" y="0"/>
                </a:lnTo>
                <a:lnTo>
                  <a:pt x="15135" y="2462"/>
                </a:lnTo>
                <a:lnTo>
                  <a:pt x="7262" y="9170"/>
                </a:lnTo>
                <a:lnTo>
                  <a:pt x="1949" y="19111"/>
                </a:lnTo>
                <a:lnTo>
                  <a:pt x="0" y="31267"/>
                </a:lnTo>
                <a:lnTo>
                  <a:pt x="0" y="248297"/>
                </a:lnTo>
                <a:lnTo>
                  <a:pt x="1949" y="260455"/>
                </a:lnTo>
                <a:lnTo>
                  <a:pt x="7262" y="270400"/>
                </a:lnTo>
                <a:lnTo>
                  <a:pt x="15135" y="277113"/>
                </a:lnTo>
                <a:lnTo>
                  <a:pt x="24764" y="279577"/>
                </a:lnTo>
                <a:lnTo>
                  <a:pt x="374281" y="279577"/>
                </a:lnTo>
                <a:lnTo>
                  <a:pt x="383910" y="277113"/>
                </a:lnTo>
                <a:lnTo>
                  <a:pt x="391783" y="270400"/>
                </a:lnTo>
                <a:lnTo>
                  <a:pt x="392905" y="268300"/>
                </a:lnTo>
                <a:lnTo>
                  <a:pt x="16179" y="268300"/>
                </a:lnTo>
                <a:lnTo>
                  <a:pt x="9207" y="258660"/>
                </a:lnTo>
                <a:lnTo>
                  <a:pt x="9207" y="31267"/>
                </a:lnTo>
                <a:lnTo>
                  <a:pt x="10431" y="23484"/>
                </a:lnTo>
                <a:lnTo>
                  <a:pt x="13766" y="16479"/>
                </a:lnTo>
                <a:lnTo>
                  <a:pt x="18712" y="11420"/>
                </a:lnTo>
                <a:lnTo>
                  <a:pt x="24764" y="9474"/>
                </a:lnTo>
                <a:lnTo>
                  <a:pt x="391945" y="9474"/>
                </a:lnTo>
                <a:lnTo>
                  <a:pt x="391783" y="9170"/>
                </a:lnTo>
                <a:lnTo>
                  <a:pt x="383910" y="2462"/>
                </a:lnTo>
                <a:lnTo>
                  <a:pt x="374281" y="0"/>
                </a:lnTo>
                <a:close/>
              </a:path>
              <a:path w="399414" h="280034">
                <a:moveTo>
                  <a:pt x="391945" y="9474"/>
                </a:moveTo>
                <a:lnTo>
                  <a:pt x="374281" y="9474"/>
                </a:lnTo>
                <a:lnTo>
                  <a:pt x="380329" y="11420"/>
                </a:lnTo>
                <a:lnTo>
                  <a:pt x="385275" y="16479"/>
                </a:lnTo>
                <a:lnTo>
                  <a:pt x="388613" y="23484"/>
                </a:lnTo>
                <a:lnTo>
                  <a:pt x="389839" y="31267"/>
                </a:lnTo>
                <a:lnTo>
                  <a:pt x="389839" y="258660"/>
                </a:lnTo>
                <a:lnTo>
                  <a:pt x="382854" y="268300"/>
                </a:lnTo>
                <a:lnTo>
                  <a:pt x="392905" y="268300"/>
                </a:lnTo>
                <a:lnTo>
                  <a:pt x="397097" y="260455"/>
                </a:lnTo>
                <a:lnTo>
                  <a:pt x="399046" y="248297"/>
                </a:lnTo>
                <a:lnTo>
                  <a:pt x="399046" y="31267"/>
                </a:lnTo>
                <a:lnTo>
                  <a:pt x="397097" y="19111"/>
                </a:lnTo>
                <a:lnTo>
                  <a:pt x="391945" y="947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8" name="object 31"/>
          <p:cNvSpPr/>
          <p:nvPr/>
        </p:nvSpPr>
        <p:spPr>
          <a:xfrm>
            <a:off x="2426808" y="6150568"/>
            <a:ext cx="290160" cy="290160"/>
          </a:xfrm>
          <a:custGeom>
            <a:avLst/>
            <a:gdLst/>
            <a:ahLst/>
            <a:cxnLst/>
            <a:rect l="l" t="t" r="r" b="b"/>
            <a:pathLst>
              <a:path w="248919" h="248920">
                <a:moveTo>
                  <a:pt x="220103" y="248869"/>
                </a:moveTo>
                <a:lnTo>
                  <a:pt x="28778" y="248869"/>
                </a:lnTo>
                <a:lnTo>
                  <a:pt x="17605" y="246597"/>
                </a:lnTo>
                <a:lnTo>
                  <a:pt x="8455" y="240414"/>
                </a:lnTo>
                <a:lnTo>
                  <a:pt x="2271" y="231263"/>
                </a:lnTo>
                <a:lnTo>
                  <a:pt x="0" y="220091"/>
                </a:lnTo>
                <a:lnTo>
                  <a:pt x="0" y="28778"/>
                </a:lnTo>
                <a:lnTo>
                  <a:pt x="2271" y="17605"/>
                </a:lnTo>
                <a:lnTo>
                  <a:pt x="8455" y="8455"/>
                </a:lnTo>
                <a:lnTo>
                  <a:pt x="17605" y="2271"/>
                </a:lnTo>
                <a:lnTo>
                  <a:pt x="28778" y="0"/>
                </a:lnTo>
                <a:lnTo>
                  <a:pt x="220103" y="0"/>
                </a:lnTo>
                <a:lnTo>
                  <a:pt x="231276" y="2271"/>
                </a:lnTo>
                <a:lnTo>
                  <a:pt x="240426" y="8455"/>
                </a:lnTo>
                <a:lnTo>
                  <a:pt x="246610" y="17605"/>
                </a:lnTo>
                <a:lnTo>
                  <a:pt x="248881" y="28778"/>
                </a:lnTo>
                <a:lnTo>
                  <a:pt x="248881" y="220091"/>
                </a:lnTo>
                <a:lnTo>
                  <a:pt x="246610" y="231263"/>
                </a:lnTo>
                <a:lnTo>
                  <a:pt x="240426" y="240414"/>
                </a:lnTo>
                <a:lnTo>
                  <a:pt x="231276" y="246597"/>
                </a:lnTo>
                <a:lnTo>
                  <a:pt x="220103" y="248869"/>
                </a:lnTo>
                <a:close/>
              </a:path>
            </a:pathLst>
          </a:custGeom>
          <a:ln w="9791">
            <a:solidFill>
              <a:srgbClr val="30333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9" name="object 32"/>
          <p:cNvSpPr txBox="1"/>
          <p:nvPr/>
        </p:nvSpPr>
        <p:spPr>
          <a:xfrm>
            <a:off x="2032563" y="6543302"/>
            <a:ext cx="1078652" cy="31739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spcBef>
                <a:spcPts val="1195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</a:p>
          <a:p>
            <a:pPr algn="ctr">
              <a:spcBef>
                <a:spcPts val="18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</a:p>
        </p:txBody>
      </p:sp>
      <p:sp>
        <p:nvSpPr>
          <p:cNvPr id="150" name="矩形 149"/>
          <p:cNvSpPr/>
          <p:nvPr/>
        </p:nvSpPr>
        <p:spPr>
          <a:xfrm>
            <a:off x="2399954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50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05983" y="5159147"/>
            <a:ext cx="3988271" cy="407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驾驭大型</a:t>
            </a:r>
            <a:r>
              <a:rPr lang="en-US" altLang="zh-CN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彩屏项目，去繁从简，随心所欲</a:t>
            </a:r>
          </a:p>
        </p:txBody>
      </p:sp>
      <p:pic>
        <p:nvPicPr>
          <p:cNvPr id="1026" name="Picture 2" descr="C:\Users\meimei\Desktop\t352345345345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4418" y="1767876"/>
            <a:ext cx="780763" cy="78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99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380097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</a:t>
            </a:r>
            <a:r>
              <a:rPr lang="en-US" altLang="zh-CN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object 3"/>
          <p:cNvSpPr txBox="1"/>
          <p:nvPr/>
        </p:nvSpPr>
        <p:spPr>
          <a:xfrm>
            <a:off x="674786" y="757632"/>
            <a:ext cx="377464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OVP-G24  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六画面 </a:t>
            </a:r>
            <a:r>
              <a:rPr lang="zh-CN" altLang="en-US" sz="1900" b="1" spc="-2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超级</a:t>
            </a:r>
            <a:r>
              <a:rPr lang="zh-CN" altLang="en-US" sz="1900" b="1" spc="-2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大拼控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1572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1026" name="Picture 2" descr="C:\Users\meimei\Desktop\g2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9109" y="2416443"/>
            <a:ext cx="5040000" cy="216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eimei\Desktop\G24后背板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3013" y="2576731"/>
            <a:ext cx="3600000" cy="7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eimei\Desktop\G24-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3413" y="1823191"/>
            <a:ext cx="4039200" cy="7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object 12"/>
          <p:cNvSpPr txBox="1"/>
          <p:nvPr/>
        </p:nvSpPr>
        <p:spPr>
          <a:xfrm>
            <a:off x="8125986" y="3501301"/>
            <a:ext cx="491183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5“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触控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(800x480)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54" name="object 13"/>
          <p:cNvSpPr txBox="1"/>
          <p:nvPr/>
        </p:nvSpPr>
        <p:spPr>
          <a:xfrm>
            <a:off x="10655559" y="1591514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482.6×333×88mm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56" name="object 23"/>
          <p:cNvSpPr/>
          <p:nvPr/>
        </p:nvSpPr>
        <p:spPr>
          <a:xfrm>
            <a:off x="6061440" y="6229658"/>
            <a:ext cx="373380" cy="159385"/>
          </a:xfrm>
          <a:custGeom>
            <a:avLst/>
            <a:gdLst/>
            <a:ahLst/>
            <a:cxnLst/>
            <a:rect l="l" t="t" r="r" b="b"/>
            <a:pathLst>
              <a:path w="373379" h="159384">
                <a:moveTo>
                  <a:pt x="328599" y="158902"/>
                </a:moveTo>
                <a:lnTo>
                  <a:pt x="43967" y="158902"/>
                </a:lnTo>
                <a:lnTo>
                  <a:pt x="30517" y="156165"/>
                </a:lnTo>
                <a:lnTo>
                  <a:pt x="19500" y="148710"/>
                </a:lnTo>
                <a:lnTo>
                  <a:pt x="12056" y="137674"/>
                </a:lnTo>
                <a:lnTo>
                  <a:pt x="9321" y="124193"/>
                </a:lnTo>
                <a:lnTo>
                  <a:pt x="0" y="34721"/>
                </a:lnTo>
                <a:lnTo>
                  <a:pt x="2734" y="21238"/>
                </a:lnTo>
                <a:lnTo>
                  <a:pt x="10179" y="10198"/>
                </a:lnTo>
                <a:lnTo>
                  <a:pt x="21195" y="2739"/>
                </a:lnTo>
                <a:lnTo>
                  <a:pt x="34645" y="0"/>
                </a:lnTo>
                <a:lnTo>
                  <a:pt x="338353" y="0"/>
                </a:lnTo>
                <a:lnTo>
                  <a:pt x="351799" y="2739"/>
                </a:lnTo>
                <a:lnTo>
                  <a:pt x="362807" y="10198"/>
                </a:lnTo>
                <a:lnTo>
                  <a:pt x="370243" y="21238"/>
                </a:lnTo>
                <a:lnTo>
                  <a:pt x="372973" y="34721"/>
                </a:lnTo>
                <a:lnTo>
                  <a:pt x="363245" y="124193"/>
                </a:lnTo>
                <a:lnTo>
                  <a:pt x="360510" y="137674"/>
                </a:lnTo>
                <a:lnTo>
                  <a:pt x="353066" y="148710"/>
                </a:lnTo>
                <a:lnTo>
                  <a:pt x="342049" y="156165"/>
                </a:lnTo>
                <a:lnTo>
                  <a:pt x="328599" y="158902"/>
                </a:lnTo>
                <a:close/>
              </a:path>
            </a:pathLst>
          </a:custGeom>
          <a:ln w="381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24"/>
          <p:cNvSpPr/>
          <p:nvPr/>
        </p:nvSpPr>
        <p:spPr>
          <a:xfrm>
            <a:off x="6044272" y="6214330"/>
            <a:ext cx="407670" cy="189865"/>
          </a:xfrm>
          <a:custGeom>
            <a:avLst/>
            <a:gdLst/>
            <a:ahLst/>
            <a:cxnLst/>
            <a:rect l="l" t="t" r="r" b="b"/>
            <a:pathLst>
              <a:path w="407670" h="189865">
                <a:moveTo>
                  <a:pt x="358863" y="189572"/>
                </a:moveTo>
                <a:lnTo>
                  <a:pt x="47993" y="189572"/>
                </a:lnTo>
                <a:lnTo>
                  <a:pt x="33315" y="186303"/>
                </a:lnTo>
                <a:lnTo>
                  <a:pt x="21293" y="177403"/>
                </a:lnTo>
                <a:lnTo>
                  <a:pt x="13169" y="164230"/>
                </a:lnTo>
                <a:lnTo>
                  <a:pt x="10185" y="148145"/>
                </a:lnTo>
                <a:lnTo>
                  <a:pt x="0" y="41414"/>
                </a:lnTo>
                <a:lnTo>
                  <a:pt x="2984" y="25331"/>
                </a:lnTo>
                <a:lnTo>
                  <a:pt x="11109" y="12163"/>
                </a:lnTo>
                <a:lnTo>
                  <a:pt x="23135" y="3267"/>
                </a:lnTo>
                <a:lnTo>
                  <a:pt x="37820" y="0"/>
                </a:lnTo>
                <a:lnTo>
                  <a:pt x="369493" y="0"/>
                </a:lnTo>
                <a:lnTo>
                  <a:pt x="384184" y="3267"/>
                </a:lnTo>
                <a:lnTo>
                  <a:pt x="396209" y="12163"/>
                </a:lnTo>
                <a:lnTo>
                  <a:pt x="404332" y="25331"/>
                </a:lnTo>
                <a:lnTo>
                  <a:pt x="407314" y="41414"/>
                </a:lnTo>
                <a:lnTo>
                  <a:pt x="396684" y="148145"/>
                </a:lnTo>
                <a:lnTo>
                  <a:pt x="393700" y="164230"/>
                </a:lnTo>
                <a:lnTo>
                  <a:pt x="385575" y="177403"/>
                </a:lnTo>
                <a:lnTo>
                  <a:pt x="373549" y="186303"/>
                </a:lnTo>
                <a:lnTo>
                  <a:pt x="358863" y="189572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25"/>
          <p:cNvSpPr/>
          <p:nvPr/>
        </p:nvSpPr>
        <p:spPr>
          <a:xfrm>
            <a:off x="6092970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26"/>
          <p:cNvSpPr/>
          <p:nvPr/>
        </p:nvSpPr>
        <p:spPr>
          <a:xfrm>
            <a:off x="6161556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27"/>
          <p:cNvSpPr/>
          <p:nvPr/>
        </p:nvSpPr>
        <p:spPr>
          <a:xfrm>
            <a:off x="6230141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object 28"/>
          <p:cNvSpPr/>
          <p:nvPr/>
        </p:nvSpPr>
        <p:spPr>
          <a:xfrm>
            <a:off x="6298712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29"/>
          <p:cNvSpPr/>
          <p:nvPr/>
        </p:nvSpPr>
        <p:spPr>
          <a:xfrm>
            <a:off x="612713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30"/>
          <p:cNvSpPr/>
          <p:nvPr/>
        </p:nvSpPr>
        <p:spPr>
          <a:xfrm>
            <a:off x="6196070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31"/>
          <p:cNvSpPr/>
          <p:nvPr/>
        </p:nvSpPr>
        <p:spPr>
          <a:xfrm>
            <a:off x="6265015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7000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7000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32"/>
          <p:cNvSpPr/>
          <p:nvPr/>
        </p:nvSpPr>
        <p:spPr>
          <a:xfrm>
            <a:off x="633394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33"/>
          <p:cNvSpPr/>
          <p:nvPr/>
        </p:nvSpPr>
        <p:spPr>
          <a:xfrm>
            <a:off x="6367297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7" name="object 34"/>
          <p:cNvSpPr txBox="1"/>
          <p:nvPr/>
        </p:nvSpPr>
        <p:spPr>
          <a:xfrm>
            <a:off x="561630" y="6532739"/>
            <a:ext cx="1473695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最宽16000px/最高16000px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1" name="object 35"/>
          <p:cNvSpPr/>
          <p:nvPr/>
        </p:nvSpPr>
        <p:spPr>
          <a:xfrm>
            <a:off x="197239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36"/>
          <p:cNvSpPr/>
          <p:nvPr/>
        </p:nvSpPr>
        <p:spPr>
          <a:xfrm>
            <a:off x="4395409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object 37"/>
          <p:cNvSpPr/>
          <p:nvPr/>
        </p:nvSpPr>
        <p:spPr>
          <a:xfrm>
            <a:off x="61992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38"/>
          <p:cNvSpPr/>
          <p:nvPr/>
        </p:nvSpPr>
        <p:spPr>
          <a:xfrm>
            <a:off x="5633584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39"/>
          <p:cNvSpPr/>
          <p:nvPr/>
        </p:nvSpPr>
        <p:spPr>
          <a:xfrm>
            <a:off x="687174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object 40"/>
          <p:cNvSpPr/>
          <p:nvPr/>
        </p:nvSpPr>
        <p:spPr>
          <a:xfrm>
            <a:off x="315723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41"/>
          <p:cNvSpPr/>
          <p:nvPr/>
        </p:nvSpPr>
        <p:spPr>
          <a:xfrm>
            <a:off x="1144198" y="6155020"/>
            <a:ext cx="308183" cy="30818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42"/>
          <p:cNvSpPr txBox="1"/>
          <p:nvPr/>
        </p:nvSpPr>
        <p:spPr>
          <a:xfrm>
            <a:off x="4449430" y="6532020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1" name="object 43"/>
          <p:cNvSpPr txBox="1"/>
          <p:nvPr/>
        </p:nvSpPr>
        <p:spPr>
          <a:xfrm>
            <a:off x="3343203" y="6532020"/>
            <a:ext cx="872427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5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寸</a:t>
            </a:r>
            <a:r>
              <a:rPr sz="900" b="0" spc="-45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触控液晶屏</a:t>
            </a:r>
            <a:endParaRPr sz="900" dirty="0">
              <a:latin typeface="微软雅黑 Light"/>
              <a:cs typeface="微软雅黑 Light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2U</a:t>
            </a:r>
            <a:r>
              <a:rPr sz="900" b="0" spc="-70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工业标准机箱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2" name="object 44"/>
          <p:cNvSpPr/>
          <p:nvPr/>
        </p:nvSpPr>
        <p:spPr>
          <a:xfrm>
            <a:off x="4978697" y="6161887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7" y="17825"/>
                </a:lnTo>
                <a:lnTo>
                  <a:pt x="22051" y="16384"/>
                </a:lnTo>
                <a:lnTo>
                  <a:pt x="30770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45"/>
          <p:cNvSpPr/>
          <p:nvPr/>
        </p:nvSpPr>
        <p:spPr>
          <a:xfrm>
            <a:off x="4870084" y="6192662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490" y="0"/>
                </a:lnTo>
                <a:lnTo>
                  <a:pt x="33032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8" y="238833"/>
                </a:lnTo>
                <a:lnTo>
                  <a:pt x="118697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0" y="189232"/>
                </a:lnTo>
                <a:lnTo>
                  <a:pt x="17774" y="141747"/>
                </a:lnTo>
                <a:lnTo>
                  <a:pt x="15227" y="115671"/>
                </a:lnTo>
                <a:lnTo>
                  <a:pt x="16703" y="95793"/>
                </a:lnTo>
                <a:lnTo>
                  <a:pt x="21081" y="76550"/>
                </a:lnTo>
                <a:lnTo>
                  <a:pt x="28289" y="58205"/>
                </a:lnTo>
                <a:lnTo>
                  <a:pt x="38252" y="41021"/>
                </a:lnTo>
                <a:lnTo>
                  <a:pt x="43611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11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46"/>
          <p:cNvSpPr/>
          <p:nvPr/>
        </p:nvSpPr>
        <p:spPr>
          <a:xfrm>
            <a:off x="4994268" y="6223905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15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49"/>
          <p:cNvSpPr txBox="1"/>
          <p:nvPr/>
        </p:nvSpPr>
        <p:spPr>
          <a:xfrm>
            <a:off x="5690075" y="6532007"/>
            <a:ext cx="1115644" cy="3199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14599"/>
              </a:lnSpc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lnSpc>
                <a:spcPct val="114599"/>
              </a:lnSpc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7" name="object 50"/>
          <p:cNvSpPr/>
          <p:nvPr/>
        </p:nvSpPr>
        <p:spPr>
          <a:xfrm>
            <a:off x="3612431" y="6209705"/>
            <a:ext cx="344170" cy="224154"/>
          </a:xfrm>
          <a:custGeom>
            <a:avLst/>
            <a:gdLst/>
            <a:ahLst/>
            <a:cxnLst/>
            <a:rect l="l" t="t" r="r" b="b"/>
            <a:pathLst>
              <a:path w="344170" h="224154">
                <a:moveTo>
                  <a:pt x="336245" y="223913"/>
                </a:moveTo>
                <a:lnTo>
                  <a:pt x="7810" y="223913"/>
                </a:lnTo>
                <a:lnTo>
                  <a:pt x="3492" y="223913"/>
                </a:lnTo>
                <a:lnTo>
                  <a:pt x="0" y="220421"/>
                </a:lnTo>
                <a:lnTo>
                  <a:pt x="0" y="216115"/>
                </a:lnTo>
                <a:lnTo>
                  <a:pt x="0" y="7810"/>
                </a:lnTo>
                <a:lnTo>
                  <a:pt x="0" y="3505"/>
                </a:lnTo>
                <a:lnTo>
                  <a:pt x="3492" y="0"/>
                </a:lnTo>
                <a:lnTo>
                  <a:pt x="7810" y="0"/>
                </a:lnTo>
                <a:lnTo>
                  <a:pt x="336245" y="0"/>
                </a:lnTo>
                <a:lnTo>
                  <a:pt x="340550" y="0"/>
                </a:lnTo>
                <a:lnTo>
                  <a:pt x="344043" y="3505"/>
                </a:lnTo>
                <a:lnTo>
                  <a:pt x="344043" y="7810"/>
                </a:lnTo>
                <a:lnTo>
                  <a:pt x="344043" y="216115"/>
                </a:lnTo>
                <a:lnTo>
                  <a:pt x="344043" y="220421"/>
                </a:lnTo>
                <a:lnTo>
                  <a:pt x="340550" y="223913"/>
                </a:lnTo>
                <a:lnTo>
                  <a:pt x="336245" y="223913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8" name="object 51"/>
          <p:cNvSpPr/>
          <p:nvPr/>
        </p:nvSpPr>
        <p:spPr>
          <a:xfrm>
            <a:off x="3584930" y="6182436"/>
            <a:ext cx="399415" cy="280035"/>
          </a:xfrm>
          <a:custGeom>
            <a:avLst/>
            <a:gdLst/>
            <a:ahLst/>
            <a:cxnLst/>
            <a:rect l="l" t="t" r="r" b="b"/>
            <a:pathLst>
              <a:path w="399414" h="280034">
                <a:moveTo>
                  <a:pt x="374281" y="0"/>
                </a:moveTo>
                <a:lnTo>
                  <a:pt x="24764" y="0"/>
                </a:lnTo>
                <a:lnTo>
                  <a:pt x="15135" y="2462"/>
                </a:lnTo>
                <a:lnTo>
                  <a:pt x="7262" y="9170"/>
                </a:lnTo>
                <a:lnTo>
                  <a:pt x="1949" y="19111"/>
                </a:lnTo>
                <a:lnTo>
                  <a:pt x="0" y="31267"/>
                </a:lnTo>
                <a:lnTo>
                  <a:pt x="0" y="248297"/>
                </a:lnTo>
                <a:lnTo>
                  <a:pt x="1949" y="260455"/>
                </a:lnTo>
                <a:lnTo>
                  <a:pt x="7262" y="270400"/>
                </a:lnTo>
                <a:lnTo>
                  <a:pt x="15135" y="277113"/>
                </a:lnTo>
                <a:lnTo>
                  <a:pt x="24764" y="279577"/>
                </a:lnTo>
                <a:lnTo>
                  <a:pt x="374281" y="279577"/>
                </a:lnTo>
                <a:lnTo>
                  <a:pt x="383910" y="277113"/>
                </a:lnTo>
                <a:lnTo>
                  <a:pt x="391783" y="270400"/>
                </a:lnTo>
                <a:lnTo>
                  <a:pt x="392905" y="268300"/>
                </a:lnTo>
                <a:lnTo>
                  <a:pt x="16179" y="268300"/>
                </a:lnTo>
                <a:lnTo>
                  <a:pt x="9207" y="258660"/>
                </a:lnTo>
                <a:lnTo>
                  <a:pt x="9207" y="31267"/>
                </a:lnTo>
                <a:lnTo>
                  <a:pt x="10431" y="23484"/>
                </a:lnTo>
                <a:lnTo>
                  <a:pt x="13766" y="16479"/>
                </a:lnTo>
                <a:lnTo>
                  <a:pt x="18712" y="11420"/>
                </a:lnTo>
                <a:lnTo>
                  <a:pt x="24764" y="9474"/>
                </a:lnTo>
                <a:lnTo>
                  <a:pt x="391945" y="9474"/>
                </a:lnTo>
                <a:lnTo>
                  <a:pt x="391783" y="9170"/>
                </a:lnTo>
                <a:lnTo>
                  <a:pt x="383910" y="2462"/>
                </a:lnTo>
                <a:lnTo>
                  <a:pt x="374281" y="0"/>
                </a:lnTo>
                <a:close/>
              </a:path>
              <a:path w="399414" h="280034">
                <a:moveTo>
                  <a:pt x="391945" y="9474"/>
                </a:moveTo>
                <a:lnTo>
                  <a:pt x="374281" y="9474"/>
                </a:lnTo>
                <a:lnTo>
                  <a:pt x="380329" y="11420"/>
                </a:lnTo>
                <a:lnTo>
                  <a:pt x="385275" y="16479"/>
                </a:lnTo>
                <a:lnTo>
                  <a:pt x="388613" y="23484"/>
                </a:lnTo>
                <a:lnTo>
                  <a:pt x="389839" y="31267"/>
                </a:lnTo>
                <a:lnTo>
                  <a:pt x="389839" y="258660"/>
                </a:lnTo>
                <a:lnTo>
                  <a:pt x="382854" y="268300"/>
                </a:lnTo>
                <a:lnTo>
                  <a:pt x="392905" y="268300"/>
                </a:lnTo>
                <a:lnTo>
                  <a:pt x="397097" y="260455"/>
                </a:lnTo>
                <a:lnTo>
                  <a:pt x="399046" y="248297"/>
                </a:lnTo>
                <a:lnTo>
                  <a:pt x="399046" y="31267"/>
                </a:lnTo>
                <a:lnTo>
                  <a:pt x="397097" y="19111"/>
                </a:lnTo>
                <a:lnTo>
                  <a:pt x="391945" y="947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9" name="object 31"/>
          <p:cNvSpPr/>
          <p:nvPr/>
        </p:nvSpPr>
        <p:spPr>
          <a:xfrm>
            <a:off x="2426808" y="6150568"/>
            <a:ext cx="290160" cy="290160"/>
          </a:xfrm>
          <a:custGeom>
            <a:avLst/>
            <a:gdLst/>
            <a:ahLst/>
            <a:cxnLst/>
            <a:rect l="l" t="t" r="r" b="b"/>
            <a:pathLst>
              <a:path w="248919" h="248920">
                <a:moveTo>
                  <a:pt x="220103" y="248869"/>
                </a:moveTo>
                <a:lnTo>
                  <a:pt x="28778" y="248869"/>
                </a:lnTo>
                <a:lnTo>
                  <a:pt x="17605" y="246597"/>
                </a:lnTo>
                <a:lnTo>
                  <a:pt x="8455" y="240414"/>
                </a:lnTo>
                <a:lnTo>
                  <a:pt x="2271" y="231263"/>
                </a:lnTo>
                <a:lnTo>
                  <a:pt x="0" y="220091"/>
                </a:lnTo>
                <a:lnTo>
                  <a:pt x="0" y="28778"/>
                </a:lnTo>
                <a:lnTo>
                  <a:pt x="2271" y="17605"/>
                </a:lnTo>
                <a:lnTo>
                  <a:pt x="8455" y="8455"/>
                </a:lnTo>
                <a:lnTo>
                  <a:pt x="17605" y="2271"/>
                </a:lnTo>
                <a:lnTo>
                  <a:pt x="28778" y="0"/>
                </a:lnTo>
                <a:lnTo>
                  <a:pt x="220103" y="0"/>
                </a:lnTo>
                <a:lnTo>
                  <a:pt x="231276" y="2271"/>
                </a:lnTo>
                <a:lnTo>
                  <a:pt x="240426" y="8455"/>
                </a:lnTo>
                <a:lnTo>
                  <a:pt x="246610" y="17605"/>
                </a:lnTo>
                <a:lnTo>
                  <a:pt x="248881" y="28778"/>
                </a:lnTo>
                <a:lnTo>
                  <a:pt x="248881" y="220091"/>
                </a:lnTo>
                <a:lnTo>
                  <a:pt x="246610" y="231263"/>
                </a:lnTo>
                <a:lnTo>
                  <a:pt x="240426" y="240414"/>
                </a:lnTo>
                <a:lnTo>
                  <a:pt x="231276" y="246597"/>
                </a:lnTo>
                <a:lnTo>
                  <a:pt x="220103" y="248869"/>
                </a:lnTo>
                <a:close/>
              </a:path>
            </a:pathLst>
          </a:custGeom>
          <a:ln w="9791">
            <a:solidFill>
              <a:srgbClr val="30333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object 32"/>
          <p:cNvSpPr txBox="1"/>
          <p:nvPr/>
        </p:nvSpPr>
        <p:spPr>
          <a:xfrm>
            <a:off x="2032563" y="6543302"/>
            <a:ext cx="1078652" cy="31739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spcBef>
                <a:spcPts val="1195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</a:p>
          <a:p>
            <a:pPr algn="ctr">
              <a:spcBef>
                <a:spcPts val="18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</a:p>
        </p:txBody>
      </p:sp>
      <p:sp>
        <p:nvSpPr>
          <p:cNvPr id="91" name="矩形 90"/>
          <p:cNvSpPr/>
          <p:nvPr/>
        </p:nvSpPr>
        <p:spPr>
          <a:xfrm>
            <a:off x="2399954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92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graphicFrame>
        <p:nvGraphicFramePr>
          <p:cNvPr id="95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98337"/>
              </p:ext>
            </p:extLst>
          </p:nvPr>
        </p:nvGraphicFramePr>
        <p:xfrm>
          <a:off x="7401474" y="4389437"/>
          <a:ext cx="5760000" cy="122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914"/>
                <a:gridCol w="2517572"/>
                <a:gridCol w="697914"/>
                <a:gridCol w="1846600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HDMI2.0*2、HDMI1.3*2、DVI*1、EXT*1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 algn="l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NET×</a:t>
                      </a: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24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直连接收卡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每个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NET最大输出65万点@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60Hz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 algn="l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797050" algn="l"/>
                        </a:tabLst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1572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宽度≤16000,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高度≤16000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6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39190"/>
              </p:ext>
            </p:extLst>
          </p:nvPr>
        </p:nvGraphicFramePr>
        <p:xfrm>
          <a:off x="7401474" y="5919222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4969"/>
                <a:gridCol w="2543457"/>
                <a:gridCol w="701040"/>
                <a:gridCol w="1830534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额定功率≤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15%～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液晶触控菜单、LedshowTV演播器、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2U标准工业机箱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≤6.2KG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97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100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05983" y="5159147"/>
            <a:ext cx="3988271" cy="407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驾驭大型</a:t>
            </a:r>
            <a:r>
              <a:rPr lang="en-US" altLang="zh-CN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彩屏项目，去繁从简，随心所欲</a:t>
            </a:r>
          </a:p>
        </p:txBody>
      </p:sp>
    </p:spTree>
    <p:extLst>
      <p:ext uri="{BB962C8B-B14F-4D97-AF65-F5344CB8AC3E}">
        <p14:creationId xmlns:p14="http://schemas.microsoft.com/office/powerpoint/2010/main" val="315517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380097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" name="object 5"/>
          <p:cNvSpPr>
            <a:spLocks noChangeAspect="1"/>
          </p:cNvSpPr>
          <p:nvPr/>
        </p:nvSpPr>
        <p:spPr>
          <a:xfrm>
            <a:off x="1309823" y="2416446"/>
            <a:ext cx="5040000" cy="216971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en-US" dirty="0" smtClean="0"/>
              <a:t> </a:t>
            </a:r>
            <a:endParaRPr dirty="0"/>
          </a:p>
        </p:txBody>
      </p:sp>
      <p:sp>
        <p:nvSpPr>
          <p:cNvPr id="66" name="bk object 16"/>
          <p:cNvSpPr/>
          <p:nvPr/>
        </p:nvSpPr>
        <p:spPr>
          <a:xfrm>
            <a:off x="8114365" y="1821850"/>
            <a:ext cx="4037296" cy="75699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bk object 17"/>
          <p:cNvSpPr>
            <a:spLocks noChangeAspect="1"/>
          </p:cNvSpPr>
          <p:nvPr/>
        </p:nvSpPr>
        <p:spPr>
          <a:xfrm>
            <a:off x="8333013" y="2568682"/>
            <a:ext cx="3600000" cy="729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2" name="object 3"/>
          <p:cNvSpPr txBox="1"/>
          <p:nvPr/>
        </p:nvSpPr>
        <p:spPr>
          <a:xfrm>
            <a:off x="674785" y="757632"/>
            <a:ext cx="3720623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OVP-G16  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六画面 </a:t>
            </a:r>
            <a:r>
              <a:rPr lang="zh-CN" altLang="en-US" sz="1900" b="1" spc="-2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超级</a:t>
            </a:r>
            <a:r>
              <a:rPr lang="zh-CN" altLang="en-US" sz="1900" b="1" spc="-2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大拼控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1048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50" name="object 23"/>
          <p:cNvSpPr/>
          <p:nvPr/>
        </p:nvSpPr>
        <p:spPr>
          <a:xfrm>
            <a:off x="6061440" y="6229658"/>
            <a:ext cx="373380" cy="159385"/>
          </a:xfrm>
          <a:custGeom>
            <a:avLst/>
            <a:gdLst/>
            <a:ahLst/>
            <a:cxnLst/>
            <a:rect l="l" t="t" r="r" b="b"/>
            <a:pathLst>
              <a:path w="373379" h="159384">
                <a:moveTo>
                  <a:pt x="328599" y="158902"/>
                </a:moveTo>
                <a:lnTo>
                  <a:pt x="43967" y="158902"/>
                </a:lnTo>
                <a:lnTo>
                  <a:pt x="30517" y="156165"/>
                </a:lnTo>
                <a:lnTo>
                  <a:pt x="19500" y="148710"/>
                </a:lnTo>
                <a:lnTo>
                  <a:pt x="12056" y="137674"/>
                </a:lnTo>
                <a:lnTo>
                  <a:pt x="9321" y="124193"/>
                </a:lnTo>
                <a:lnTo>
                  <a:pt x="0" y="34721"/>
                </a:lnTo>
                <a:lnTo>
                  <a:pt x="2734" y="21238"/>
                </a:lnTo>
                <a:lnTo>
                  <a:pt x="10179" y="10198"/>
                </a:lnTo>
                <a:lnTo>
                  <a:pt x="21195" y="2739"/>
                </a:lnTo>
                <a:lnTo>
                  <a:pt x="34645" y="0"/>
                </a:lnTo>
                <a:lnTo>
                  <a:pt x="338353" y="0"/>
                </a:lnTo>
                <a:lnTo>
                  <a:pt x="351799" y="2739"/>
                </a:lnTo>
                <a:lnTo>
                  <a:pt x="362807" y="10198"/>
                </a:lnTo>
                <a:lnTo>
                  <a:pt x="370243" y="21238"/>
                </a:lnTo>
                <a:lnTo>
                  <a:pt x="372973" y="34721"/>
                </a:lnTo>
                <a:lnTo>
                  <a:pt x="363245" y="124193"/>
                </a:lnTo>
                <a:lnTo>
                  <a:pt x="360510" y="137674"/>
                </a:lnTo>
                <a:lnTo>
                  <a:pt x="353066" y="148710"/>
                </a:lnTo>
                <a:lnTo>
                  <a:pt x="342049" y="156165"/>
                </a:lnTo>
                <a:lnTo>
                  <a:pt x="328599" y="158902"/>
                </a:lnTo>
                <a:close/>
              </a:path>
            </a:pathLst>
          </a:custGeom>
          <a:ln w="381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24"/>
          <p:cNvSpPr/>
          <p:nvPr/>
        </p:nvSpPr>
        <p:spPr>
          <a:xfrm>
            <a:off x="6044272" y="6214330"/>
            <a:ext cx="407670" cy="189865"/>
          </a:xfrm>
          <a:custGeom>
            <a:avLst/>
            <a:gdLst/>
            <a:ahLst/>
            <a:cxnLst/>
            <a:rect l="l" t="t" r="r" b="b"/>
            <a:pathLst>
              <a:path w="407670" h="189865">
                <a:moveTo>
                  <a:pt x="358863" y="189572"/>
                </a:moveTo>
                <a:lnTo>
                  <a:pt x="47993" y="189572"/>
                </a:lnTo>
                <a:lnTo>
                  <a:pt x="33315" y="186303"/>
                </a:lnTo>
                <a:lnTo>
                  <a:pt x="21293" y="177403"/>
                </a:lnTo>
                <a:lnTo>
                  <a:pt x="13169" y="164230"/>
                </a:lnTo>
                <a:lnTo>
                  <a:pt x="10185" y="148145"/>
                </a:lnTo>
                <a:lnTo>
                  <a:pt x="0" y="41414"/>
                </a:lnTo>
                <a:lnTo>
                  <a:pt x="2984" y="25331"/>
                </a:lnTo>
                <a:lnTo>
                  <a:pt x="11109" y="12163"/>
                </a:lnTo>
                <a:lnTo>
                  <a:pt x="23135" y="3267"/>
                </a:lnTo>
                <a:lnTo>
                  <a:pt x="37820" y="0"/>
                </a:lnTo>
                <a:lnTo>
                  <a:pt x="369493" y="0"/>
                </a:lnTo>
                <a:lnTo>
                  <a:pt x="384184" y="3267"/>
                </a:lnTo>
                <a:lnTo>
                  <a:pt x="396209" y="12163"/>
                </a:lnTo>
                <a:lnTo>
                  <a:pt x="404332" y="25331"/>
                </a:lnTo>
                <a:lnTo>
                  <a:pt x="407314" y="41414"/>
                </a:lnTo>
                <a:lnTo>
                  <a:pt x="396684" y="148145"/>
                </a:lnTo>
                <a:lnTo>
                  <a:pt x="393700" y="164230"/>
                </a:lnTo>
                <a:lnTo>
                  <a:pt x="385575" y="177403"/>
                </a:lnTo>
                <a:lnTo>
                  <a:pt x="373549" y="186303"/>
                </a:lnTo>
                <a:lnTo>
                  <a:pt x="358863" y="189572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25"/>
          <p:cNvSpPr/>
          <p:nvPr/>
        </p:nvSpPr>
        <p:spPr>
          <a:xfrm>
            <a:off x="6092970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26"/>
          <p:cNvSpPr/>
          <p:nvPr/>
        </p:nvSpPr>
        <p:spPr>
          <a:xfrm>
            <a:off x="6161556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object 27"/>
          <p:cNvSpPr/>
          <p:nvPr/>
        </p:nvSpPr>
        <p:spPr>
          <a:xfrm>
            <a:off x="6230141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72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72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28"/>
          <p:cNvSpPr/>
          <p:nvPr/>
        </p:nvSpPr>
        <p:spPr>
          <a:xfrm>
            <a:off x="6298712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29"/>
          <p:cNvSpPr/>
          <p:nvPr/>
        </p:nvSpPr>
        <p:spPr>
          <a:xfrm>
            <a:off x="612713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6987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6987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30"/>
          <p:cNvSpPr/>
          <p:nvPr/>
        </p:nvSpPr>
        <p:spPr>
          <a:xfrm>
            <a:off x="6196070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31"/>
          <p:cNvSpPr/>
          <p:nvPr/>
        </p:nvSpPr>
        <p:spPr>
          <a:xfrm>
            <a:off x="6265015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72" y="17818"/>
                </a:moveTo>
                <a:lnTo>
                  <a:pt x="34772" y="27660"/>
                </a:lnTo>
                <a:lnTo>
                  <a:pt x="27000" y="35648"/>
                </a:lnTo>
                <a:lnTo>
                  <a:pt x="17386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86" y="0"/>
                </a:lnTo>
                <a:lnTo>
                  <a:pt x="27000" y="0"/>
                </a:lnTo>
                <a:lnTo>
                  <a:pt x="34772" y="7975"/>
                </a:lnTo>
                <a:lnTo>
                  <a:pt x="34772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7" name="object 32"/>
          <p:cNvSpPr/>
          <p:nvPr/>
        </p:nvSpPr>
        <p:spPr>
          <a:xfrm>
            <a:off x="6333948" y="6328785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object 33"/>
          <p:cNvSpPr/>
          <p:nvPr/>
        </p:nvSpPr>
        <p:spPr>
          <a:xfrm>
            <a:off x="6367297" y="6257918"/>
            <a:ext cx="34925" cy="36195"/>
          </a:xfrm>
          <a:custGeom>
            <a:avLst/>
            <a:gdLst/>
            <a:ahLst/>
            <a:cxnLst/>
            <a:rect l="l" t="t" r="r" b="b"/>
            <a:pathLst>
              <a:path w="34925" h="36195">
                <a:moveTo>
                  <a:pt x="34785" y="17818"/>
                </a:moveTo>
                <a:lnTo>
                  <a:pt x="34785" y="27660"/>
                </a:lnTo>
                <a:lnTo>
                  <a:pt x="27000" y="35648"/>
                </a:lnTo>
                <a:lnTo>
                  <a:pt x="17398" y="35648"/>
                </a:lnTo>
                <a:lnTo>
                  <a:pt x="7785" y="35648"/>
                </a:lnTo>
                <a:lnTo>
                  <a:pt x="0" y="27660"/>
                </a:lnTo>
                <a:lnTo>
                  <a:pt x="0" y="17818"/>
                </a:lnTo>
                <a:lnTo>
                  <a:pt x="0" y="7975"/>
                </a:lnTo>
                <a:lnTo>
                  <a:pt x="7785" y="0"/>
                </a:lnTo>
                <a:lnTo>
                  <a:pt x="17398" y="0"/>
                </a:lnTo>
                <a:lnTo>
                  <a:pt x="27000" y="0"/>
                </a:lnTo>
                <a:lnTo>
                  <a:pt x="34785" y="7975"/>
                </a:lnTo>
                <a:lnTo>
                  <a:pt x="34785" y="17818"/>
                </a:lnTo>
                <a:close/>
              </a:path>
            </a:pathLst>
          </a:custGeom>
          <a:ln w="635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34"/>
          <p:cNvSpPr txBox="1"/>
          <p:nvPr/>
        </p:nvSpPr>
        <p:spPr>
          <a:xfrm>
            <a:off x="561630" y="6532739"/>
            <a:ext cx="1473695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最高</a:t>
            </a:r>
            <a:r>
              <a:rPr lang="en-US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4" name="object 35"/>
          <p:cNvSpPr/>
          <p:nvPr/>
        </p:nvSpPr>
        <p:spPr>
          <a:xfrm>
            <a:off x="197239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object 36"/>
          <p:cNvSpPr/>
          <p:nvPr/>
        </p:nvSpPr>
        <p:spPr>
          <a:xfrm>
            <a:off x="4395409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7" name="object 37"/>
          <p:cNvSpPr/>
          <p:nvPr/>
        </p:nvSpPr>
        <p:spPr>
          <a:xfrm>
            <a:off x="61992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38"/>
          <p:cNvSpPr/>
          <p:nvPr/>
        </p:nvSpPr>
        <p:spPr>
          <a:xfrm>
            <a:off x="5633584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39"/>
          <p:cNvSpPr/>
          <p:nvPr/>
        </p:nvSpPr>
        <p:spPr>
          <a:xfrm>
            <a:off x="6871747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40"/>
          <p:cNvSpPr/>
          <p:nvPr/>
        </p:nvSpPr>
        <p:spPr>
          <a:xfrm>
            <a:off x="3157232" y="613277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41"/>
          <p:cNvSpPr/>
          <p:nvPr/>
        </p:nvSpPr>
        <p:spPr>
          <a:xfrm>
            <a:off x="1144198" y="6155020"/>
            <a:ext cx="308183" cy="30818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42"/>
          <p:cNvSpPr txBox="1"/>
          <p:nvPr/>
        </p:nvSpPr>
        <p:spPr>
          <a:xfrm>
            <a:off x="4449430" y="6532020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3" name="object 43"/>
          <p:cNvSpPr txBox="1"/>
          <p:nvPr/>
        </p:nvSpPr>
        <p:spPr>
          <a:xfrm>
            <a:off x="3343203" y="6532020"/>
            <a:ext cx="872427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5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寸</a:t>
            </a:r>
            <a:r>
              <a:rPr sz="900" b="0" spc="-45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触控液晶屏</a:t>
            </a:r>
            <a:endParaRPr sz="900" dirty="0">
              <a:latin typeface="微软雅黑 Light"/>
              <a:cs typeface="微软雅黑 Light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00" b="0" spc="-5" dirty="0">
                <a:solidFill>
                  <a:srgbClr val="231F20"/>
                </a:solidFill>
                <a:latin typeface="微软雅黑 Light"/>
                <a:cs typeface="微软雅黑 Light"/>
              </a:rPr>
              <a:t>2U</a:t>
            </a:r>
            <a:r>
              <a:rPr sz="900" b="0" spc="-70" dirty="0">
                <a:solidFill>
                  <a:srgbClr val="231F20"/>
                </a:solidFill>
                <a:latin typeface="微软雅黑 Light"/>
                <a:cs typeface="微软雅黑 Light"/>
              </a:rPr>
              <a:t> </a:t>
            </a: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工业标准机箱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4" name="object 44"/>
          <p:cNvSpPr/>
          <p:nvPr/>
        </p:nvSpPr>
        <p:spPr>
          <a:xfrm>
            <a:off x="4978697" y="6161887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7" y="17825"/>
                </a:lnTo>
                <a:lnTo>
                  <a:pt x="22051" y="16384"/>
                </a:lnTo>
                <a:lnTo>
                  <a:pt x="30770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45"/>
          <p:cNvSpPr/>
          <p:nvPr/>
        </p:nvSpPr>
        <p:spPr>
          <a:xfrm>
            <a:off x="4870084" y="6192662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490" y="0"/>
                </a:lnTo>
                <a:lnTo>
                  <a:pt x="33032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8" y="238833"/>
                </a:lnTo>
                <a:lnTo>
                  <a:pt x="118697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0" y="189232"/>
                </a:lnTo>
                <a:lnTo>
                  <a:pt x="17774" y="141747"/>
                </a:lnTo>
                <a:lnTo>
                  <a:pt x="15227" y="115671"/>
                </a:lnTo>
                <a:lnTo>
                  <a:pt x="16703" y="95793"/>
                </a:lnTo>
                <a:lnTo>
                  <a:pt x="21081" y="76550"/>
                </a:lnTo>
                <a:lnTo>
                  <a:pt x="28289" y="58205"/>
                </a:lnTo>
                <a:lnTo>
                  <a:pt x="38252" y="41021"/>
                </a:lnTo>
                <a:lnTo>
                  <a:pt x="43611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11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object 46"/>
          <p:cNvSpPr/>
          <p:nvPr/>
        </p:nvSpPr>
        <p:spPr>
          <a:xfrm>
            <a:off x="4994268" y="6223905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15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object 49"/>
          <p:cNvSpPr txBox="1"/>
          <p:nvPr/>
        </p:nvSpPr>
        <p:spPr>
          <a:xfrm>
            <a:off x="5690075" y="6532007"/>
            <a:ext cx="1115644" cy="3199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14599"/>
              </a:lnSpc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lnSpc>
                <a:spcPct val="114599"/>
              </a:lnSpc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8" name="object 50"/>
          <p:cNvSpPr/>
          <p:nvPr/>
        </p:nvSpPr>
        <p:spPr>
          <a:xfrm>
            <a:off x="3612431" y="6209705"/>
            <a:ext cx="344170" cy="224154"/>
          </a:xfrm>
          <a:custGeom>
            <a:avLst/>
            <a:gdLst/>
            <a:ahLst/>
            <a:cxnLst/>
            <a:rect l="l" t="t" r="r" b="b"/>
            <a:pathLst>
              <a:path w="344170" h="224154">
                <a:moveTo>
                  <a:pt x="336245" y="223913"/>
                </a:moveTo>
                <a:lnTo>
                  <a:pt x="7810" y="223913"/>
                </a:lnTo>
                <a:lnTo>
                  <a:pt x="3492" y="223913"/>
                </a:lnTo>
                <a:lnTo>
                  <a:pt x="0" y="220421"/>
                </a:lnTo>
                <a:lnTo>
                  <a:pt x="0" y="216115"/>
                </a:lnTo>
                <a:lnTo>
                  <a:pt x="0" y="7810"/>
                </a:lnTo>
                <a:lnTo>
                  <a:pt x="0" y="3505"/>
                </a:lnTo>
                <a:lnTo>
                  <a:pt x="3492" y="0"/>
                </a:lnTo>
                <a:lnTo>
                  <a:pt x="7810" y="0"/>
                </a:lnTo>
                <a:lnTo>
                  <a:pt x="336245" y="0"/>
                </a:lnTo>
                <a:lnTo>
                  <a:pt x="340550" y="0"/>
                </a:lnTo>
                <a:lnTo>
                  <a:pt x="344043" y="3505"/>
                </a:lnTo>
                <a:lnTo>
                  <a:pt x="344043" y="7810"/>
                </a:lnTo>
                <a:lnTo>
                  <a:pt x="344043" y="216115"/>
                </a:lnTo>
                <a:lnTo>
                  <a:pt x="344043" y="220421"/>
                </a:lnTo>
                <a:lnTo>
                  <a:pt x="340550" y="223913"/>
                </a:lnTo>
                <a:lnTo>
                  <a:pt x="336245" y="223913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object 51"/>
          <p:cNvSpPr/>
          <p:nvPr/>
        </p:nvSpPr>
        <p:spPr>
          <a:xfrm>
            <a:off x="3584930" y="6182436"/>
            <a:ext cx="399415" cy="280035"/>
          </a:xfrm>
          <a:custGeom>
            <a:avLst/>
            <a:gdLst/>
            <a:ahLst/>
            <a:cxnLst/>
            <a:rect l="l" t="t" r="r" b="b"/>
            <a:pathLst>
              <a:path w="399414" h="280034">
                <a:moveTo>
                  <a:pt x="374281" y="0"/>
                </a:moveTo>
                <a:lnTo>
                  <a:pt x="24764" y="0"/>
                </a:lnTo>
                <a:lnTo>
                  <a:pt x="15135" y="2462"/>
                </a:lnTo>
                <a:lnTo>
                  <a:pt x="7262" y="9170"/>
                </a:lnTo>
                <a:lnTo>
                  <a:pt x="1949" y="19111"/>
                </a:lnTo>
                <a:lnTo>
                  <a:pt x="0" y="31267"/>
                </a:lnTo>
                <a:lnTo>
                  <a:pt x="0" y="248297"/>
                </a:lnTo>
                <a:lnTo>
                  <a:pt x="1949" y="260455"/>
                </a:lnTo>
                <a:lnTo>
                  <a:pt x="7262" y="270400"/>
                </a:lnTo>
                <a:lnTo>
                  <a:pt x="15135" y="277113"/>
                </a:lnTo>
                <a:lnTo>
                  <a:pt x="24764" y="279577"/>
                </a:lnTo>
                <a:lnTo>
                  <a:pt x="374281" y="279577"/>
                </a:lnTo>
                <a:lnTo>
                  <a:pt x="383910" y="277113"/>
                </a:lnTo>
                <a:lnTo>
                  <a:pt x="391783" y="270400"/>
                </a:lnTo>
                <a:lnTo>
                  <a:pt x="392905" y="268300"/>
                </a:lnTo>
                <a:lnTo>
                  <a:pt x="16179" y="268300"/>
                </a:lnTo>
                <a:lnTo>
                  <a:pt x="9207" y="258660"/>
                </a:lnTo>
                <a:lnTo>
                  <a:pt x="9207" y="31267"/>
                </a:lnTo>
                <a:lnTo>
                  <a:pt x="10431" y="23484"/>
                </a:lnTo>
                <a:lnTo>
                  <a:pt x="13766" y="16479"/>
                </a:lnTo>
                <a:lnTo>
                  <a:pt x="18712" y="11420"/>
                </a:lnTo>
                <a:lnTo>
                  <a:pt x="24764" y="9474"/>
                </a:lnTo>
                <a:lnTo>
                  <a:pt x="391945" y="9474"/>
                </a:lnTo>
                <a:lnTo>
                  <a:pt x="391783" y="9170"/>
                </a:lnTo>
                <a:lnTo>
                  <a:pt x="383910" y="2462"/>
                </a:lnTo>
                <a:lnTo>
                  <a:pt x="374281" y="0"/>
                </a:lnTo>
                <a:close/>
              </a:path>
              <a:path w="399414" h="280034">
                <a:moveTo>
                  <a:pt x="391945" y="9474"/>
                </a:moveTo>
                <a:lnTo>
                  <a:pt x="374281" y="9474"/>
                </a:lnTo>
                <a:lnTo>
                  <a:pt x="380329" y="11420"/>
                </a:lnTo>
                <a:lnTo>
                  <a:pt x="385275" y="16479"/>
                </a:lnTo>
                <a:lnTo>
                  <a:pt x="388613" y="23484"/>
                </a:lnTo>
                <a:lnTo>
                  <a:pt x="389839" y="31267"/>
                </a:lnTo>
                <a:lnTo>
                  <a:pt x="389839" y="258660"/>
                </a:lnTo>
                <a:lnTo>
                  <a:pt x="382854" y="268300"/>
                </a:lnTo>
                <a:lnTo>
                  <a:pt x="392905" y="268300"/>
                </a:lnTo>
                <a:lnTo>
                  <a:pt x="397097" y="260455"/>
                </a:lnTo>
                <a:lnTo>
                  <a:pt x="399046" y="248297"/>
                </a:lnTo>
                <a:lnTo>
                  <a:pt x="399046" y="31267"/>
                </a:lnTo>
                <a:lnTo>
                  <a:pt x="397097" y="19111"/>
                </a:lnTo>
                <a:lnTo>
                  <a:pt x="391945" y="947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object 31"/>
          <p:cNvSpPr/>
          <p:nvPr/>
        </p:nvSpPr>
        <p:spPr>
          <a:xfrm>
            <a:off x="2426808" y="6150568"/>
            <a:ext cx="290160" cy="290160"/>
          </a:xfrm>
          <a:custGeom>
            <a:avLst/>
            <a:gdLst/>
            <a:ahLst/>
            <a:cxnLst/>
            <a:rect l="l" t="t" r="r" b="b"/>
            <a:pathLst>
              <a:path w="248919" h="248920">
                <a:moveTo>
                  <a:pt x="220103" y="248869"/>
                </a:moveTo>
                <a:lnTo>
                  <a:pt x="28778" y="248869"/>
                </a:lnTo>
                <a:lnTo>
                  <a:pt x="17605" y="246597"/>
                </a:lnTo>
                <a:lnTo>
                  <a:pt x="8455" y="240414"/>
                </a:lnTo>
                <a:lnTo>
                  <a:pt x="2271" y="231263"/>
                </a:lnTo>
                <a:lnTo>
                  <a:pt x="0" y="220091"/>
                </a:lnTo>
                <a:lnTo>
                  <a:pt x="0" y="28778"/>
                </a:lnTo>
                <a:lnTo>
                  <a:pt x="2271" y="17605"/>
                </a:lnTo>
                <a:lnTo>
                  <a:pt x="8455" y="8455"/>
                </a:lnTo>
                <a:lnTo>
                  <a:pt x="17605" y="2271"/>
                </a:lnTo>
                <a:lnTo>
                  <a:pt x="28778" y="0"/>
                </a:lnTo>
                <a:lnTo>
                  <a:pt x="220103" y="0"/>
                </a:lnTo>
                <a:lnTo>
                  <a:pt x="231276" y="2271"/>
                </a:lnTo>
                <a:lnTo>
                  <a:pt x="240426" y="8455"/>
                </a:lnTo>
                <a:lnTo>
                  <a:pt x="246610" y="17605"/>
                </a:lnTo>
                <a:lnTo>
                  <a:pt x="248881" y="28778"/>
                </a:lnTo>
                <a:lnTo>
                  <a:pt x="248881" y="220091"/>
                </a:lnTo>
                <a:lnTo>
                  <a:pt x="246610" y="231263"/>
                </a:lnTo>
                <a:lnTo>
                  <a:pt x="240426" y="240414"/>
                </a:lnTo>
                <a:lnTo>
                  <a:pt x="231276" y="246597"/>
                </a:lnTo>
                <a:lnTo>
                  <a:pt x="220103" y="248869"/>
                </a:lnTo>
                <a:close/>
              </a:path>
            </a:pathLst>
          </a:custGeom>
          <a:ln w="9791">
            <a:solidFill>
              <a:srgbClr val="303333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4" name="object 32"/>
          <p:cNvSpPr txBox="1"/>
          <p:nvPr/>
        </p:nvSpPr>
        <p:spPr>
          <a:xfrm>
            <a:off x="2032563" y="6543302"/>
            <a:ext cx="1078652" cy="31739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algn="ctr">
              <a:spcBef>
                <a:spcPts val="1195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</a:p>
          <a:p>
            <a:pPr algn="ctr">
              <a:spcBef>
                <a:spcPts val="18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</a:p>
        </p:txBody>
      </p:sp>
      <p:sp>
        <p:nvSpPr>
          <p:cNvPr id="125" name="矩形 124"/>
          <p:cNvSpPr/>
          <p:nvPr/>
        </p:nvSpPr>
        <p:spPr>
          <a:xfrm>
            <a:off x="2399954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126" name="object 13"/>
          <p:cNvSpPr txBox="1"/>
          <p:nvPr/>
        </p:nvSpPr>
        <p:spPr>
          <a:xfrm>
            <a:off x="10670799" y="1591514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482.6×333×88mm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7" name="object 12"/>
          <p:cNvSpPr txBox="1"/>
          <p:nvPr/>
        </p:nvSpPr>
        <p:spPr>
          <a:xfrm>
            <a:off x="8125985" y="3501301"/>
            <a:ext cx="4539945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5“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触控液晶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(800x480)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8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9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0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graphicFrame>
        <p:nvGraphicFramePr>
          <p:cNvPr id="131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449958"/>
              </p:ext>
            </p:extLst>
          </p:nvPr>
        </p:nvGraphicFramePr>
        <p:xfrm>
          <a:off x="7401474" y="4389437"/>
          <a:ext cx="5760000" cy="122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914"/>
                <a:gridCol w="2517572"/>
                <a:gridCol w="697914"/>
                <a:gridCol w="1846600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HDMI2.0*2、HDMI1.3*2、DVI*1、EXT*1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 algn="l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NET×</a:t>
                      </a: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16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直连接收卡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  <a:p>
                      <a:pPr marL="92075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每个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NET最大输出65万点@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60Hz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 algn="l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797050" algn="l"/>
                        </a:tabLst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1048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</a:t>
                      </a: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lang="en-US"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000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</a:t>
                      </a: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lang="en-US"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000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2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385185"/>
              </p:ext>
            </p:extLst>
          </p:nvPr>
        </p:nvGraphicFramePr>
        <p:xfrm>
          <a:off x="7401474" y="5919222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4969"/>
                <a:gridCol w="2543457"/>
                <a:gridCol w="701040"/>
                <a:gridCol w="1830534"/>
              </a:tblGrid>
              <a:tr h="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额定功率≤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15%～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液晶触控菜单、LedshowTV演播器、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2U标准工业机箱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≤6.2KG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3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135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05983" y="5159147"/>
            <a:ext cx="3988271" cy="407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ts val="2800"/>
              </a:lnSpc>
              <a:spcBef>
                <a:spcPts val="1375"/>
              </a:spcBef>
            </a:pP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驾驭大型</a:t>
            </a:r>
            <a:r>
              <a:rPr lang="en-US" altLang="zh-CN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z="1500" b="1" i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彩屏项目，去繁从简，随心所欲</a:t>
            </a:r>
          </a:p>
        </p:txBody>
      </p:sp>
    </p:spTree>
    <p:extLst>
      <p:ext uri="{BB962C8B-B14F-4D97-AF65-F5344CB8AC3E}">
        <p14:creationId xmlns:p14="http://schemas.microsoft.com/office/powerpoint/2010/main" val="100018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bject 13"/>
          <p:cNvSpPr txBox="1"/>
          <p:nvPr/>
        </p:nvSpPr>
        <p:spPr>
          <a:xfrm>
            <a:off x="10443158" y="1317320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482.6×300×66.6</a:t>
            </a:r>
            <a:r>
              <a:rPr 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12" name="object 12"/>
          <p:cNvSpPr txBox="1"/>
          <p:nvPr/>
        </p:nvSpPr>
        <p:spPr>
          <a:xfrm>
            <a:off x="8134406" y="3502573"/>
            <a:ext cx="490849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sp>
        <p:nvSpPr>
          <p:cNvPr id="49" name="object 13"/>
          <p:cNvSpPr>
            <a:spLocks noChangeAspect="1"/>
          </p:cNvSpPr>
          <p:nvPr/>
        </p:nvSpPr>
        <p:spPr>
          <a:xfrm>
            <a:off x="1091884" y="2456142"/>
            <a:ext cx="5040000" cy="217083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6" name="object 43"/>
          <p:cNvSpPr>
            <a:spLocks noChangeAspect="1"/>
          </p:cNvSpPr>
          <p:nvPr/>
        </p:nvSpPr>
        <p:spPr>
          <a:xfrm>
            <a:off x="8375904" y="2878589"/>
            <a:ext cx="3528000" cy="56057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" name="object 3"/>
          <p:cNvSpPr txBox="1"/>
          <p:nvPr/>
        </p:nvSpPr>
        <p:spPr>
          <a:xfrm>
            <a:off x="674786" y="757632"/>
            <a:ext cx="563457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H6X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/H8X  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四画面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786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千兆网口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/1048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92" name="object 30"/>
          <p:cNvSpPr/>
          <p:nvPr/>
        </p:nvSpPr>
        <p:spPr>
          <a:xfrm>
            <a:off x="7408672" y="993547"/>
            <a:ext cx="1137634" cy="23848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31"/>
          <p:cNvSpPr/>
          <p:nvPr/>
        </p:nvSpPr>
        <p:spPr>
          <a:xfrm>
            <a:off x="8549469" y="99355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32"/>
          <p:cNvSpPr txBox="1"/>
          <p:nvPr/>
        </p:nvSpPr>
        <p:spPr>
          <a:xfrm>
            <a:off x="7408672" y="1028109"/>
            <a:ext cx="1877568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OVP-H6X /H8X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5" name="object 33"/>
          <p:cNvSpPr txBox="1"/>
          <p:nvPr/>
        </p:nvSpPr>
        <p:spPr>
          <a:xfrm>
            <a:off x="8677479" y="102332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6" name="bk object 17"/>
          <p:cNvSpPr>
            <a:spLocks noChangeAspect="1"/>
          </p:cNvSpPr>
          <p:nvPr/>
        </p:nvSpPr>
        <p:spPr>
          <a:xfrm>
            <a:off x="8164794" y="1528522"/>
            <a:ext cx="3927276" cy="1080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7" name="object 2"/>
          <p:cNvSpPr txBox="1"/>
          <p:nvPr/>
        </p:nvSpPr>
        <p:spPr>
          <a:xfrm>
            <a:off x="8384244" y="2697133"/>
            <a:ext cx="901995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OVP-H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8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X</a:t>
            </a:r>
            <a:r>
              <a:rPr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背板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09224" y="6208641"/>
            <a:ext cx="407670" cy="189865"/>
            <a:chOff x="4809431" y="6208641"/>
            <a:chExt cx="407670" cy="189865"/>
          </a:xfrm>
        </p:grpSpPr>
        <p:sp>
          <p:nvSpPr>
            <p:cNvPr id="70" name="object 27"/>
            <p:cNvSpPr/>
            <p:nvPr/>
          </p:nvSpPr>
          <p:spPr>
            <a:xfrm>
              <a:off x="4826610" y="6223969"/>
              <a:ext cx="373380" cy="159385"/>
            </a:xfrm>
            <a:custGeom>
              <a:avLst/>
              <a:gdLst/>
              <a:ahLst/>
              <a:cxnLst/>
              <a:rect l="l" t="t" r="r" b="b"/>
              <a:pathLst>
                <a:path w="373379" h="159384">
                  <a:moveTo>
                    <a:pt x="328599" y="158902"/>
                  </a:moveTo>
                  <a:lnTo>
                    <a:pt x="43954" y="158902"/>
                  </a:lnTo>
                  <a:lnTo>
                    <a:pt x="30506" y="156165"/>
                  </a:lnTo>
                  <a:lnTo>
                    <a:pt x="19494" y="148710"/>
                  </a:lnTo>
                  <a:lnTo>
                    <a:pt x="12054" y="137674"/>
                  </a:lnTo>
                  <a:lnTo>
                    <a:pt x="9321" y="124193"/>
                  </a:lnTo>
                  <a:lnTo>
                    <a:pt x="0" y="34721"/>
                  </a:lnTo>
                  <a:lnTo>
                    <a:pt x="2734" y="21238"/>
                  </a:lnTo>
                  <a:lnTo>
                    <a:pt x="10177" y="10198"/>
                  </a:lnTo>
                  <a:lnTo>
                    <a:pt x="21190" y="2739"/>
                  </a:lnTo>
                  <a:lnTo>
                    <a:pt x="34632" y="0"/>
                  </a:lnTo>
                  <a:lnTo>
                    <a:pt x="338353" y="0"/>
                  </a:lnTo>
                  <a:lnTo>
                    <a:pt x="351794" y="2739"/>
                  </a:lnTo>
                  <a:lnTo>
                    <a:pt x="362802" y="10198"/>
                  </a:lnTo>
                  <a:lnTo>
                    <a:pt x="370241" y="21238"/>
                  </a:lnTo>
                  <a:lnTo>
                    <a:pt x="372973" y="34721"/>
                  </a:lnTo>
                  <a:lnTo>
                    <a:pt x="363245" y="124193"/>
                  </a:lnTo>
                  <a:lnTo>
                    <a:pt x="360510" y="137674"/>
                  </a:lnTo>
                  <a:lnTo>
                    <a:pt x="353066" y="148710"/>
                  </a:lnTo>
                  <a:lnTo>
                    <a:pt x="342049" y="156165"/>
                  </a:lnTo>
                  <a:lnTo>
                    <a:pt x="328599" y="158902"/>
                  </a:lnTo>
                  <a:close/>
                </a:path>
              </a:pathLst>
            </a:custGeom>
            <a:ln w="381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5" name="object 28"/>
            <p:cNvSpPr/>
            <p:nvPr/>
          </p:nvSpPr>
          <p:spPr>
            <a:xfrm>
              <a:off x="4809431" y="6208641"/>
              <a:ext cx="407670" cy="189865"/>
            </a:xfrm>
            <a:custGeom>
              <a:avLst/>
              <a:gdLst/>
              <a:ahLst/>
              <a:cxnLst/>
              <a:rect l="l" t="t" r="r" b="b"/>
              <a:pathLst>
                <a:path w="407670" h="189865">
                  <a:moveTo>
                    <a:pt x="358863" y="189572"/>
                  </a:moveTo>
                  <a:lnTo>
                    <a:pt x="48006" y="189572"/>
                  </a:lnTo>
                  <a:lnTo>
                    <a:pt x="33325" y="186303"/>
                  </a:lnTo>
                  <a:lnTo>
                    <a:pt x="21299" y="177403"/>
                  </a:lnTo>
                  <a:lnTo>
                    <a:pt x="13171" y="164230"/>
                  </a:lnTo>
                  <a:lnTo>
                    <a:pt x="10185" y="148145"/>
                  </a:lnTo>
                  <a:lnTo>
                    <a:pt x="0" y="41414"/>
                  </a:lnTo>
                  <a:lnTo>
                    <a:pt x="2986" y="25331"/>
                  </a:lnTo>
                  <a:lnTo>
                    <a:pt x="11115" y="12163"/>
                  </a:lnTo>
                  <a:lnTo>
                    <a:pt x="23145" y="3267"/>
                  </a:lnTo>
                  <a:lnTo>
                    <a:pt x="37833" y="0"/>
                  </a:lnTo>
                  <a:lnTo>
                    <a:pt x="369506" y="0"/>
                  </a:lnTo>
                  <a:lnTo>
                    <a:pt x="384192" y="3267"/>
                  </a:lnTo>
                  <a:lnTo>
                    <a:pt x="396217" y="12163"/>
                  </a:lnTo>
                  <a:lnTo>
                    <a:pt x="404342" y="25331"/>
                  </a:lnTo>
                  <a:lnTo>
                    <a:pt x="407327" y="41414"/>
                  </a:lnTo>
                  <a:lnTo>
                    <a:pt x="396697" y="148145"/>
                  </a:lnTo>
                  <a:lnTo>
                    <a:pt x="393712" y="164230"/>
                  </a:lnTo>
                  <a:lnTo>
                    <a:pt x="385586" y="177403"/>
                  </a:lnTo>
                  <a:lnTo>
                    <a:pt x="373556" y="186303"/>
                  </a:lnTo>
                  <a:lnTo>
                    <a:pt x="358863" y="189572"/>
                  </a:lnTo>
                  <a:close/>
                </a:path>
              </a:pathLst>
            </a:custGeom>
            <a:ln w="889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8" name="object 29"/>
            <p:cNvSpPr/>
            <p:nvPr/>
          </p:nvSpPr>
          <p:spPr>
            <a:xfrm>
              <a:off x="485812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9" name="object 30"/>
            <p:cNvSpPr/>
            <p:nvPr/>
          </p:nvSpPr>
          <p:spPr>
            <a:xfrm>
              <a:off x="492671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0" name="object 31"/>
            <p:cNvSpPr/>
            <p:nvPr/>
          </p:nvSpPr>
          <p:spPr>
            <a:xfrm>
              <a:off x="499529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1" name="object 32"/>
            <p:cNvSpPr/>
            <p:nvPr/>
          </p:nvSpPr>
          <p:spPr>
            <a:xfrm>
              <a:off x="506388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8" name="object 33"/>
            <p:cNvSpPr/>
            <p:nvPr/>
          </p:nvSpPr>
          <p:spPr>
            <a:xfrm>
              <a:off x="489229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9" name="object 34"/>
            <p:cNvSpPr/>
            <p:nvPr/>
          </p:nvSpPr>
          <p:spPr>
            <a:xfrm>
              <a:off x="4961242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0" name="object 35"/>
            <p:cNvSpPr/>
            <p:nvPr/>
          </p:nvSpPr>
          <p:spPr>
            <a:xfrm>
              <a:off x="503018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6987" y="35648"/>
                  </a:lnTo>
                  <a:lnTo>
                    <a:pt x="17386" y="35648"/>
                  </a:lnTo>
                  <a:lnTo>
                    <a:pt x="7772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72" y="0"/>
                  </a:lnTo>
                  <a:lnTo>
                    <a:pt x="17386" y="0"/>
                  </a:lnTo>
                  <a:lnTo>
                    <a:pt x="26987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1" name="object 36"/>
            <p:cNvSpPr/>
            <p:nvPr/>
          </p:nvSpPr>
          <p:spPr>
            <a:xfrm>
              <a:off x="5099118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2" name="object 37"/>
            <p:cNvSpPr/>
            <p:nvPr/>
          </p:nvSpPr>
          <p:spPr>
            <a:xfrm>
              <a:off x="513246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03" name="object 41"/>
          <p:cNvSpPr txBox="1"/>
          <p:nvPr/>
        </p:nvSpPr>
        <p:spPr>
          <a:xfrm>
            <a:off x="585704" y="6527050"/>
            <a:ext cx="1428363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最宽16000px/最高3840px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04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5" name="object 43"/>
          <p:cNvSpPr/>
          <p:nvPr/>
        </p:nvSpPr>
        <p:spPr>
          <a:xfrm>
            <a:off x="43968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6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7" name="object 45"/>
          <p:cNvSpPr/>
          <p:nvPr/>
        </p:nvSpPr>
        <p:spPr>
          <a:xfrm>
            <a:off x="5635033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8" name="object 46"/>
          <p:cNvSpPr/>
          <p:nvPr/>
        </p:nvSpPr>
        <p:spPr>
          <a:xfrm>
            <a:off x="6873208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9" name="object 47"/>
          <p:cNvSpPr/>
          <p:nvPr/>
        </p:nvSpPr>
        <p:spPr>
          <a:xfrm>
            <a:off x="3158681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0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1" name="object 49"/>
          <p:cNvSpPr txBox="1"/>
          <p:nvPr/>
        </p:nvSpPr>
        <p:spPr>
          <a:xfrm>
            <a:off x="3212038" y="6526331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17" name="object 50"/>
          <p:cNvSpPr/>
          <p:nvPr/>
        </p:nvSpPr>
        <p:spPr>
          <a:xfrm>
            <a:off x="3741313" y="6156198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42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7" y="17783"/>
                </a:lnTo>
                <a:lnTo>
                  <a:pt x="90119" y="25292"/>
                </a:lnTo>
                <a:lnTo>
                  <a:pt x="133121" y="54216"/>
                </a:lnTo>
                <a:lnTo>
                  <a:pt x="161964" y="97231"/>
                </a:lnTo>
                <a:lnTo>
                  <a:pt x="171996" y="148018"/>
                </a:lnTo>
                <a:lnTo>
                  <a:pt x="170452" y="168289"/>
                </a:lnTo>
                <a:lnTo>
                  <a:pt x="165879" y="187891"/>
                </a:lnTo>
                <a:lnTo>
                  <a:pt x="158360" y="206563"/>
                </a:lnTo>
                <a:lnTo>
                  <a:pt x="147980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2" y="17825"/>
                </a:lnTo>
                <a:lnTo>
                  <a:pt x="22047" y="16384"/>
                </a:lnTo>
                <a:lnTo>
                  <a:pt x="30768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8" name="object 51"/>
          <p:cNvSpPr/>
          <p:nvPr/>
        </p:nvSpPr>
        <p:spPr>
          <a:xfrm>
            <a:off x="3632693" y="6186973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502" y="0"/>
                </a:lnTo>
                <a:lnTo>
                  <a:pt x="33045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9" y="197656"/>
                </a:lnTo>
                <a:lnTo>
                  <a:pt x="65938" y="238833"/>
                </a:lnTo>
                <a:lnTo>
                  <a:pt x="118699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6" y="189232"/>
                </a:lnTo>
                <a:lnTo>
                  <a:pt x="17775" y="141747"/>
                </a:lnTo>
                <a:lnTo>
                  <a:pt x="15227" y="115671"/>
                </a:lnTo>
                <a:lnTo>
                  <a:pt x="16704" y="95793"/>
                </a:lnTo>
                <a:lnTo>
                  <a:pt x="21085" y="76550"/>
                </a:lnTo>
                <a:lnTo>
                  <a:pt x="28289" y="58205"/>
                </a:lnTo>
                <a:lnTo>
                  <a:pt x="38239" y="41021"/>
                </a:lnTo>
                <a:lnTo>
                  <a:pt x="43624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24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9" name="object 52"/>
          <p:cNvSpPr/>
          <p:nvPr/>
        </p:nvSpPr>
        <p:spPr>
          <a:xfrm>
            <a:off x="3756871" y="6218216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68" y="159562"/>
                </a:lnTo>
                <a:lnTo>
                  <a:pt x="62928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0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object 54"/>
          <p:cNvSpPr txBox="1"/>
          <p:nvPr/>
        </p:nvSpPr>
        <p:spPr>
          <a:xfrm>
            <a:off x="2048648" y="6540515"/>
            <a:ext cx="1023441" cy="4456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22" name="object 55"/>
          <p:cNvSpPr txBox="1"/>
          <p:nvPr/>
        </p:nvSpPr>
        <p:spPr>
          <a:xfrm>
            <a:off x="4505948" y="6526318"/>
            <a:ext cx="1014222" cy="332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23" name="object 56"/>
          <p:cNvSpPr/>
          <p:nvPr/>
        </p:nvSpPr>
        <p:spPr>
          <a:xfrm>
            <a:off x="6005297" y="6215798"/>
            <a:ext cx="508000" cy="173990"/>
          </a:xfrm>
          <a:custGeom>
            <a:avLst/>
            <a:gdLst/>
            <a:ahLst/>
            <a:cxnLst/>
            <a:rect l="l" t="t" r="r" b="b"/>
            <a:pathLst>
              <a:path w="508000" h="173990">
                <a:moveTo>
                  <a:pt x="38392" y="1700"/>
                </a:moveTo>
                <a:lnTo>
                  <a:pt x="457504" y="1700"/>
                </a:lnTo>
                <a:lnTo>
                  <a:pt x="483457" y="0"/>
                </a:lnTo>
                <a:lnTo>
                  <a:pt x="497151" y="2524"/>
                </a:lnTo>
                <a:lnTo>
                  <a:pt x="503124" y="12057"/>
                </a:lnTo>
                <a:lnTo>
                  <a:pt x="505917" y="31380"/>
                </a:lnTo>
                <a:lnTo>
                  <a:pt x="507535" y="56123"/>
                </a:lnTo>
                <a:lnTo>
                  <a:pt x="507355" y="96318"/>
                </a:lnTo>
                <a:lnTo>
                  <a:pt x="506456" y="133775"/>
                </a:lnTo>
                <a:lnTo>
                  <a:pt x="505917" y="150303"/>
                </a:lnTo>
                <a:lnTo>
                  <a:pt x="475869" y="173684"/>
                </a:lnTo>
                <a:lnTo>
                  <a:pt x="61468" y="173684"/>
                </a:lnTo>
                <a:lnTo>
                  <a:pt x="0" y="115238"/>
                </a:lnTo>
                <a:lnTo>
                  <a:pt x="0" y="33882"/>
                </a:lnTo>
                <a:lnTo>
                  <a:pt x="1537" y="24262"/>
                </a:lnTo>
                <a:lnTo>
                  <a:pt x="7299" y="13710"/>
                </a:lnTo>
                <a:lnTo>
                  <a:pt x="19009" y="5198"/>
                </a:lnTo>
                <a:lnTo>
                  <a:pt x="38392" y="1700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4" name="object 57"/>
          <p:cNvSpPr/>
          <p:nvPr/>
        </p:nvSpPr>
        <p:spPr>
          <a:xfrm>
            <a:off x="6101433" y="6289231"/>
            <a:ext cx="315595" cy="48895"/>
          </a:xfrm>
          <a:custGeom>
            <a:avLst/>
            <a:gdLst/>
            <a:ahLst/>
            <a:cxnLst/>
            <a:rect l="l" t="t" r="r" b="b"/>
            <a:pathLst>
              <a:path w="315595" h="48895">
                <a:moveTo>
                  <a:pt x="315340" y="48755"/>
                </a:moveTo>
                <a:lnTo>
                  <a:pt x="0" y="48755"/>
                </a:lnTo>
                <a:lnTo>
                  <a:pt x="0" y="0"/>
                </a:lnTo>
                <a:lnTo>
                  <a:pt x="315340" y="0"/>
                </a:lnTo>
                <a:lnTo>
                  <a:pt x="315340" y="48755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5" name="object 58"/>
          <p:cNvSpPr txBox="1"/>
          <p:nvPr/>
        </p:nvSpPr>
        <p:spPr>
          <a:xfrm>
            <a:off x="5967364" y="6620100"/>
            <a:ext cx="583946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DP1.2接口</a:t>
            </a:r>
            <a:endParaRPr sz="900" dirty="0">
              <a:latin typeface="微软雅黑 Light"/>
              <a:cs typeface="微软雅黑 Light"/>
            </a:endParaRPr>
          </a:p>
        </p:txBody>
      </p:sp>
      <p:graphicFrame>
        <p:nvGraphicFramePr>
          <p:cNvPr id="126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446691"/>
              </p:ext>
            </p:extLst>
          </p:nvPr>
        </p:nvGraphicFramePr>
        <p:xfrm>
          <a:off x="7401918" y="4386648"/>
          <a:ext cx="5759999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3"/>
                <a:gridCol w="2415939"/>
                <a:gridCol w="701040"/>
                <a:gridCol w="1945277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DP1.2×2, HDMI1.4×2,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DVI×1, EXT×1,</a:t>
                      </a:r>
                      <a:r>
                        <a:rPr sz="900" spc="-14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音频输入x1、音频输出x1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H6X: NET×12, H8X: NET×16</a:t>
                      </a: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 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lv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H6X: 786万像素, H8X: 1048万像素</a:t>
                      </a: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宽度≤16000,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0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53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graphicFrame>
        <p:nvGraphicFramePr>
          <p:cNvPr id="56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30146"/>
              </p:ext>
            </p:extLst>
          </p:nvPr>
        </p:nvGraphicFramePr>
        <p:xfrm>
          <a:off x="7401917" y="5922554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5"/>
                <a:gridCol w="2416008"/>
                <a:gridCol w="701040"/>
                <a:gridCol w="1945277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≤50W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演播器、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APP</a:t>
                      </a:r>
                      <a:endParaRPr sz="900" b="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HDMI2.0软线1.5M*2, HDMI-DVI转接头*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</a:t>
                      </a:r>
                      <a:endParaRPr sz="900" b="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>
                        <a:lnSpc>
                          <a:spcPct val="100000"/>
                        </a:lnSpc>
                      </a:pPr>
                      <a:r>
                        <a:rPr sz="900" spc="-1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7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bject 12"/>
          <p:cNvSpPr>
            <a:spLocks noChangeAspect="1"/>
          </p:cNvSpPr>
          <p:nvPr/>
        </p:nvSpPr>
        <p:spPr>
          <a:xfrm>
            <a:off x="1301646" y="2461025"/>
            <a:ext cx="5040000" cy="2147785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1" name="object 42"/>
          <p:cNvSpPr>
            <a:spLocks noChangeAspect="1"/>
          </p:cNvSpPr>
          <p:nvPr/>
        </p:nvSpPr>
        <p:spPr>
          <a:xfrm>
            <a:off x="8383264" y="2867209"/>
            <a:ext cx="3528000" cy="55751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object 30"/>
          <p:cNvSpPr/>
          <p:nvPr/>
        </p:nvSpPr>
        <p:spPr>
          <a:xfrm>
            <a:off x="7408672" y="993547"/>
            <a:ext cx="1137634" cy="23848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31"/>
          <p:cNvSpPr/>
          <p:nvPr/>
        </p:nvSpPr>
        <p:spPr>
          <a:xfrm>
            <a:off x="8549469" y="99355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32"/>
          <p:cNvSpPr txBox="1"/>
          <p:nvPr/>
        </p:nvSpPr>
        <p:spPr>
          <a:xfrm>
            <a:off x="7408672" y="1028109"/>
            <a:ext cx="1877568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OVP-H3X /H4X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object 33"/>
          <p:cNvSpPr txBox="1"/>
          <p:nvPr/>
        </p:nvSpPr>
        <p:spPr>
          <a:xfrm>
            <a:off x="8677479" y="102332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object 8"/>
          <p:cNvSpPr>
            <a:spLocks noChangeAspect="1"/>
          </p:cNvSpPr>
          <p:nvPr/>
        </p:nvSpPr>
        <p:spPr>
          <a:xfrm>
            <a:off x="8226992" y="1526250"/>
            <a:ext cx="3802813" cy="108000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3"/>
          <p:cNvSpPr txBox="1"/>
          <p:nvPr/>
        </p:nvSpPr>
        <p:spPr>
          <a:xfrm>
            <a:off x="674786" y="757632"/>
            <a:ext cx="563457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H3X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/H4X  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四画面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393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6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网口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/524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8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126" name="object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32353"/>
              </p:ext>
            </p:extLst>
          </p:nvPr>
        </p:nvGraphicFramePr>
        <p:xfrm>
          <a:off x="7402110" y="4388992"/>
          <a:ext cx="5760001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5"/>
                <a:gridCol w="2516965"/>
                <a:gridCol w="697745"/>
                <a:gridCol w="1847546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DP1.2×2, HDMI1.4×2,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DVI×1, EXT×1,</a:t>
                      </a:r>
                      <a:r>
                        <a:rPr sz="900" spc="-14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音频输入x1、音频输出x1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H3X: NET×6, H4X: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NET×8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H3X: 393万像素, H4X: 524万像素</a:t>
                      </a: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宽度≤8000,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7" name="objec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89072"/>
              </p:ext>
            </p:extLst>
          </p:nvPr>
        </p:nvGraphicFramePr>
        <p:xfrm>
          <a:off x="7402112" y="5913538"/>
          <a:ext cx="5760001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4"/>
                <a:gridCol w="2517292"/>
                <a:gridCol w="697674"/>
                <a:gridCol w="1847361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100-240V~50/60Hz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≤50W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、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4.7KG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0" name="object 2"/>
          <p:cNvSpPr txBox="1"/>
          <p:nvPr/>
        </p:nvSpPr>
        <p:spPr>
          <a:xfrm>
            <a:off x="8384244" y="2697133"/>
            <a:ext cx="988355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OVP-H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X</a:t>
            </a:r>
            <a:r>
              <a:rPr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背板</a:t>
            </a:r>
          </a:p>
        </p:txBody>
      </p:sp>
      <p:sp>
        <p:nvSpPr>
          <p:cNvPr id="131" name="object 13"/>
          <p:cNvSpPr txBox="1"/>
          <p:nvPr/>
        </p:nvSpPr>
        <p:spPr>
          <a:xfrm>
            <a:off x="10378063" y="1317320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482.6×300×66.6</a:t>
            </a:r>
            <a:r>
              <a:rPr 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49" name="object 6"/>
          <p:cNvSpPr/>
          <p:nvPr/>
        </p:nvSpPr>
        <p:spPr>
          <a:xfrm>
            <a:off x="7394972" y="575278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18"/>
          <p:cNvSpPr txBox="1"/>
          <p:nvPr/>
        </p:nvSpPr>
        <p:spPr>
          <a:xfrm>
            <a:off x="7450011" y="575273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59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62" name="object 12"/>
          <p:cNvSpPr txBox="1"/>
          <p:nvPr/>
        </p:nvSpPr>
        <p:spPr>
          <a:xfrm>
            <a:off x="8134406" y="3502573"/>
            <a:ext cx="489579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809224" y="6208641"/>
            <a:ext cx="407670" cy="189865"/>
            <a:chOff x="4809431" y="6208641"/>
            <a:chExt cx="407670" cy="189865"/>
          </a:xfrm>
        </p:grpSpPr>
        <p:sp>
          <p:nvSpPr>
            <p:cNvPr id="58" name="object 27"/>
            <p:cNvSpPr/>
            <p:nvPr/>
          </p:nvSpPr>
          <p:spPr>
            <a:xfrm>
              <a:off x="4826610" y="6223969"/>
              <a:ext cx="373380" cy="159385"/>
            </a:xfrm>
            <a:custGeom>
              <a:avLst/>
              <a:gdLst/>
              <a:ahLst/>
              <a:cxnLst/>
              <a:rect l="l" t="t" r="r" b="b"/>
              <a:pathLst>
                <a:path w="373379" h="159384">
                  <a:moveTo>
                    <a:pt x="328599" y="158902"/>
                  </a:moveTo>
                  <a:lnTo>
                    <a:pt x="43954" y="158902"/>
                  </a:lnTo>
                  <a:lnTo>
                    <a:pt x="30506" y="156165"/>
                  </a:lnTo>
                  <a:lnTo>
                    <a:pt x="19494" y="148710"/>
                  </a:lnTo>
                  <a:lnTo>
                    <a:pt x="12054" y="137674"/>
                  </a:lnTo>
                  <a:lnTo>
                    <a:pt x="9321" y="124193"/>
                  </a:lnTo>
                  <a:lnTo>
                    <a:pt x="0" y="34721"/>
                  </a:lnTo>
                  <a:lnTo>
                    <a:pt x="2734" y="21238"/>
                  </a:lnTo>
                  <a:lnTo>
                    <a:pt x="10177" y="10198"/>
                  </a:lnTo>
                  <a:lnTo>
                    <a:pt x="21190" y="2739"/>
                  </a:lnTo>
                  <a:lnTo>
                    <a:pt x="34632" y="0"/>
                  </a:lnTo>
                  <a:lnTo>
                    <a:pt x="338353" y="0"/>
                  </a:lnTo>
                  <a:lnTo>
                    <a:pt x="351794" y="2739"/>
                  </a:lnTo>
                  <a:lnTo>
                    <a:pt x="362802" y="10198"/>
                  </a:lnTo>
                  <a:lnTo>
                    <a:pt x="370241" y="21238"/>
                  </a:lnTo>
                  <a:lnTo>
                    <a:pt x="372973" y="34721"/>
                  </a:lnTo>
                  <a:lnTo>
                    <a:pt x="363245" y="124193"/>
                  </a:lnTo>
                  <a:lnTo>
                    <a:pt x="360510" y="137674"/>
                  </a:lnTo>
                  <a:lnTo>
                    <a:pt x="353066" y="148710"/>
                  </a:lnTo>
                  <a:lnTo>
                    <a:pt x="342049" y="156165"/>
                  </a:lnTo>
                  <a:lnTo>
                    <a:pt x="328599" y="158902"/>
                  </a:lnTo>
                  <a:close/>
                </a:path>
              </a:pathLst>
            </a:custGeom>
            <a:ln w="381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0" name="object 28"/>
            <p:cNvSpPr/>
            <p:nvPr/>
          </p:nvSpPr>
          <p:spPr>
            <a:xfrm>
              <a:off x="4809431" y="6208641"/>
              <a:ext cx="407670" cy="189865"/>
            </a:xfrm>
            <a:custGeom>
              <a:avLst/>
              <a:gdLst/>
              <a:ahLst/>
              <a:cxnLst/>
              <a:rect l="l" t="t" r="r" b="b"/>
              <a:pathLst>
                <a:path w="407670" h="189865">
                  <a:moveTo>
                    <a:pt x="358863" y="189572"/>
                  </a:moveTo>
                  <a:lnTo>
                    <a:pt x="48006" y="189572"/>
                  </a:lnTo>
                  <a:lnTo>
                    <a:pt x="33325" y="186303"/>
                  </a:lnTo>
                  <a:lnTo>
                    <a:pt x="21299" y="177403"/>
                  </a:lnTo>
                  <a:lnTo>
                    <a:pt x="13171" y="164230"/>
                  </a:lnTo>
                  <a:lnTo>
                    <a:pt x="10185" y="148145"/>
                  </a:lnTo>
                  <a:lnTo>
                    <a:pt x="0" y="41414"/>
                  </a:lnTo>
                  <a:lnTo>
                    <a:pt x="2986" y="25331"/>
                  </a:lnTo>
                  <a:lnTo>
                    <a:pt x="11115" y="12163"/>
                  </a:lnTo>
                  <a:lnTo>
                    <a:pt x="23145" y="3267"/>
                  </a:lnTo>
                  <a:lnTo>
                    <a:pt x="37833" y="0"/>
                  </a:lnTo>
                  <a:lnTo>
                    <a:pt x="369506" y="0"/>
                  </a:lnTo>
                  <a:lnTo>
                    <a:pt x="384192" y="3267"/>
                  </a:lnTo>
                  <a:lnTo>
                    <a:pt x="396217" y="12163"/>
                  </a:lnTo>
                  <a:lnTo>
                    <a:pt x="404342" y="25331"/>
                  </a:lnTo>
                  <a:lnTo>
                    <a:pt x="407327" y="41414"/>
                  </a:lnTo>
                  <a:lnTo>
                    <a:pt x="396697" y="148145"/>
                  </a:lnTo>
                  <a:lnTo>
                    <a:pt x="393712" y="164230"/>
                  </a:lnTo>
                  <a:lnTo>
                    <a:pt x="385586" y="177403"/>
                  </a:lnTo>
                  <a:lnTo>
                    <a:pt x="373556" y="186303"/>
                  </a:lnTo>
                  <a:lnTo>
                    <a:pt x="358863" y="189572"/>
                  </a:lnTo>
                  <a:close/>
                </a:path>
              </a:pathLst>
            </a:custGeom>
            <a:ln w="889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1" name="object 29"/>
            <p:cNvSpPr/>
            <p:nvPr/>
          </p:nvSpPr>
          <p:spPr>
            <a:xfrm>
              <a:off x="485812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3" name="object 30"/>
            <p:cNvSpPr/>
            <p:nvPr/>
          </p:nvSpPr>
          <p:spPr>
            <a:xfrm>
              <a:off x="492671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1" name="object 31"/>
            <p:cNvSpPr/>
            <p:nvPr/>
          </p:nvSpPr>
          <p:spPr>
            <a:xfrm>
              <a:off x="499529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2" name="object 32"/>
            <p:cNvSpPr/>
            <p:nvPr/>
          </p:nvSpPr>
          <p:spPr>
            <a:xfrm>
              <a:off x="506388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4" name="object 33"/>
            <p:cNvSpPr/>
            <p:nvPr/>
          </p:nvSpPr>
          <p:spPr>
            <a:xfrm>
              <a:off x="489229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6" name="object 34"/>
            <p:cNvSpPr/>
            <p:nvPr/>
          </p:nvSpPr>
          <p:spPr>
            <a:xfrm>
              <a:off x="4961242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7" name="object 35"/>
            <p:cNvSpPr/>
            <p:nvPr/>
          </p:nvSpPr>
          <p:spPr>
            <a:xfrm>
              <a:off x="503018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6987" y="35648"/>
                  </a:lnTo>
                  <a:lnTo>
                    <a:pt x="17386" y="35648"/>
                  </a:lnTo>
                  <a:lnTo>
                    <a:pt x="7772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72" y="0"/>
                  </a:lnTo>
                  <a:lnTo>
                    <a:pt x="17386" y="0"/>
                  </a:lnTo>
                  <a:lnTo>
                    <a:pt x="26987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8" name="object 36"/>
            <p:cNvSpPr/>
            <p:nvPr/>
          </p:nvSpPr>
          <p:spPr>
            <a:xfrm>
              <a:off x="5099118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9" name="object 37"/>
            <p:cNvSpPr/>
            <p:nvPr/>
          </p:nvSpPr>
          <p:spPr>
            <a:xfrm>
              <a:off x="513246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0" name="object 41"/>
          <p:cNvSpPr txBox="1"/>
          <p:nvPr/>
        </p:nvSpPr>
        <p:spPr>
          <a:xfrm>
            <a:off x="585704" y="6527050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altLang="zh-CN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1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43"/>
          <p:cNvSpPr/>
          <p:nvPr/>
        </p:nvSpPr>
        <p:spPr>
          <a:xfrm>
            <a:off x="43968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45"/>
          <p:cNvSpPr/>
          <p:nvPr/>
        </p:nvSpPr>
        <p:spPr>
          <a:xfrm>
            <a:off x="5635033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46"/>
          <p:cNvSpPr/>
          <p:nvPr/>
        </p:nvSpPr>
        <p:spPr>
          <a:xfrm>
            <a:off x="6873208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object 47"/>
          <p:cNvSpPr/>
          <p:nvPr/>
        </p:nvSpPr>
        <p:spPr>
          <a:xfrm>
            <a:off x="3158681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7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8" name="object 49"/>
          <p:cNvSpPr txBox="1"/>
          <p:nvPr/>
        </p:nvSpPr>
        <p:spPr>
          <a:xfrm>
            <a:off x="3212038" y="6526331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9" name="object 50"/>
          <p:cNvSpPr/>
          <p:nvPr/>
        </p:nvSpPr>
        <p:spPr>
          <a:xfrm>
            <a:off x="3741313" y="6156198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42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7" y="17783"/>
                </a:lnTo>
                <a:lnTo>
                  <a:pt x="90119" y="25292"/>
                </a:lnTo>
                <a:lnTo>
                  <a:pt x="133121" y="54216"/>
                </a:lnTo>
                <a:lnTo>
                  <a:pt x="161964" y="97231"/>
                </a:lnTo>
                <a:lnTo>
                  <a:pt x="171996" y="148018"/>
                </a:lnTo>
                <a:lnTo>
                  <a:pt x="170452" y="168289"/>
                </a:lnTo>
                <a:lnTo>
                  <a:pt x="165879" y="187891"/>
                </a:lnTo>
                <a:lnTo>
                  <a:pt x="158360" y="206563"/>
                </a:lnTo>
                <a:lnTo>
                  <a:pt x="147980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2" y="17825"/>
                </a:lnTo>
                <a:lnTo>
                  <a:pt x="22047" y="16384"/>
                </a:lnTo>
                <a:lnTo>
                  <a:pt x="30768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0" name="object 51"/>
          <p:cNvSpPr/>
          <p:nvPr/>
        </p:nvSpPr>
        <p:spPr>
          <a:xfrm>
            <a:off x="3632693" y="6186973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502" y="0"/>
                </a:lnTo>
                <a:lnTo>
                  <a:pt x="33045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9" y="197656"/>
                </a:lnTo>
                <a:lnTo>
                  <a:pt x="65938" y="238833"/>
                </a:lnTo>
                <a:lnTo>
                  <a:pt x="118699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6" y="189232"/>
                </a:lnTo>
                <a:lnTo>
                  <a:pt x="17775" y="141747"/>
                </a:lnTo>
                <a:lnTo>
                  <a:pt x="15227" y="115671"/>
                </a:lnTo>
                <a:lnTo>
                  <a:pt x="16704" y="95793"/>
                </a:lnTo>
                <a:lnTo>
                  <a:pt x="21085" y="76550"/>
                </a:lnTo>
                <a:lnTo>
                  <a:pt x="28289" y="58205"/>
                </a:lnTo>
                <a:lnTo>
                  <a:pt x="38239" y="41021"/>
                </a:lnTo>
                <a:lnTo>
                  <a:pt x="43624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24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1" name="object 52"/>
          <p:cNvSpPr/>
          <p:nvPr/>
        </p:nvSpPr>
        <p:spPr>
          <a:xfrm>
            <a:off x="3756871" y="6218216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68" y="159562"/>
                </a:lnTo>
                <a:lnTo>
                  <a:pt x="62928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2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3" name="object 54"/>
          <p:cNvSpPr txBox="1"/>
          <p:nvPr/>
        </p:nvSpPr>
        <p:spPr>
          <a:xfrm>
            <a:off x="2048648" y="6540515"/>
            <a:ext cx="1023441" cy="4456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04" name="object 55"/>
          <p:cNvSpPr txBox="1"/>
          <p:nvPr/>
        </p:nvSpPr>
        <p:spPr>
          <a:xfrm>
            <a:off x="4505948" y="6526318"/>
            <a:ext cx="1014222" cy="332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05" name="object 56"/>
          <p:cNvSpPr/>
          <p:nvPr/>
        </p:nvSpPr>
        <p:spPr>
          <a:xfrm>
            <a:off x="6005297" y="6215798"/>
            <a:ext cx="508000" cy="173990"/>
          </a:xfrm>
          <a:custGeom>
            <a:avLst/>
            <a:gdLst/>
            <a:ahLst/>
            <a:cxnLst/>
            <a:rect l="l" t="t" r="r" b="b"/>
            <a:pathLst>
              <a:path w="508000" h="173990">
                <a:moveTo>
                  <a:pt x="38392" y="1700"/>
                </a:moveTo>
                <a:lnTo>
                  <a:pt x="457504" y="1700"/>
                </a:lnTo>
                <a:lnTo>
                  <a:pt x="483457" y="0"/>
                </a:lnTo>
                <a:lnTo>
                  <a:pt x="497151" y="2524"/>
                </a:lnTo>
                <a:lnTo>
                  <a:pt x="503124" y="12057"/>
                </a:lnTo>
                <a:lnTo>
                  <a:pt x="505917" y="31380"/>
                </a:lnTo>
                <a:lnTo>
                  <a:pt x="507535" y="56123"/>
                </a:lnTo>
                <a:lnTo>
                  <a:pt x="507355" y="96318"/>
                </a:lnTo>
                <a:lnTo>
                  <a:pt x="506456" y="133775"/>
                </a:lnTo>
                <a:lnTo>
                  <a:pt x="505917" y="150303"/>
                </a:lnTo>
                <a:lnTo>
                  <a:pt x="475869" y="173684"/>
                </a:lnTo>
                <a:lnTo>
                  <a:pt x="61468" y="173684"/>
                </a:lnTo>
                <a:lnTo>
                  <a:pt x="0" y="115238"/>
                </a:lnTo>
                <a:lnTo>
                  <a:pt x="0" y="33882"/>
                </a:lnTo>
                <a:lnTo>
                  <a:pt x="1537" y="24262"/>
                </a:lnTo>
                <a:lnTo>
                  <a:pt x="7299" y="13710"/>
                </a:lnTo>
                <a:lnTo>
                  <a:pt x="19009" y="5198"/>
                </a:lnTo>
                <a:lnTo>
                  <a:pt x="38392" y="1700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6" name="object 57"/>
          <p:cNvSpPr/>
          <p:nvPr/>
        </p:nvSpPr>
        <p:spPr>
          <a:xfrm>
            <a:off x="6101433" y="6289231"/>
            <a:ext cx="315595" cy="48895"/>
          </a:xfrm>
          <a:custGeom>
            <a:avLst/>
            <a:gdLst/>
            <a:ahLst/>
            <a:cxnLst/>
            <a:rect l="l" t="t" r="r" b="b"/>
            <a:pathLst>
              <a:path w="315595" h="48895">
                <a:moveTo>
                  <a:pt x="315340" y="48755"/>
                </a:moveTo>
                <a:lnTo>
                  <a:pt x="0" y="48755"/>
                </a:lnTo>
                <a:lnTo>
                  <a:pt x="0" y="0"/>
                </a:lnTo>
                <a:lnTo>
                  <a:pt x="315340" y="0"/>
                </a:lnTo>
                <a:lnTo>
                  <a:pt x="315340" y="48755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7" name="object 58"/>
          <p:cNvSpPr txBox="1"/>
          <p:nvPr/>
        </p:nvSpPr>
        <p:spPr>
          <a:xfrm>
            <a:off x="5967364" y="6620100"/>
            <a:ext cx="583946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DP1.2接口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109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bject 14"/>
          <p:cNvSpPr>
            <a:spLocks noChangeAspect="1"/>
          </p:cNvSpPr>
          <p:nvPr/>
        </p:nvSpPr>
        <p:spPr>
          <a:xfrm>
            <a:off x="1217524" y="2736740"/>
            <a:ext cx="5040000" cy="1914021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7" name="object 45"/>
          <p:cNvSpPr>
            <a:spLocks noChangeAspect="1"/>
          </p:cNvSpPr>
          <p:nvPr/>
        </p:nvSpPr>
        <p:spPr>
          <a:xfrm>
            <a:off x="8396050" y="2889653"/>
            <a:ext cx="3528000" cy="54420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object 30"/>
          <p:cNvSpPr/>
          <p:nvPr/>
        </p:nvSpPr>
        <p:spPr>
          <a:xfrm>
            <a:off x="7408672" y="993547"/>
            <a:ext cx="1224132" cy="23848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31"/>
          <p:cNvSpPr/>
          <p:nvPr/>
        </p:nvSpPr>
        <p:spPr>
          <a:xfrm>
            <a:off x="8632804" y="99355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32"/>
          <p:cNvSpPr txBox="1"/>
          <p:nvPr/>
        </p:nvSpPr>
        <p:spPr>
          <a:xfrm>
            <a:off x="7408672" y="1028109"/>
            <a:ext cx="1877568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OVP-H6XL /H8XL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4" name="object 33"/>
          <p:cNvSpPr txBox="1"/>
          <p:nvPr/>
        </p:nvSpPr>
        <p:spPr>
          <a:xfrm>
            <a:off x="8760814" y="102332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7" name="object 8"/>
          <p:cNvSpPr>
            <a:spLocks noChangeAspect="1"/>
          </p:cNvSpPr>
          <p:nvPr/>
        </p:nvSpPr>
        <p:spPr>
          <a:xfrm>
            <a:off x="8167797" y="1532776"/>
            <a:ext cx="3970586" cy="1080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3"/>
          <p:cNvSpPr txBox="1"/>
          <p:nvPr/>
        </p:nvSpPr>
        <p:spPr>
          <a:xfrm>
            <a:off x="674786" y="757632"/>
            <a:ext cx="563457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H6XL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/H8XL  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双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画面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786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网口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/1048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16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8" name="object 13"/>
          <p:cNvSpPr txBox="1"/>
          <p:nvPr/>
        </p:nvSpPr>
        <p:spPr>
          <a:xfrm>
            <a:off x="10484433" y="1317320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482.6×300×66.6</a:t>
            </a:r>
            <a:r>
              <a:rPr 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9" name="object 2"/>
          <p:cNvSpPr txBox="1"/>
          <p:nvPr/>
        </p:nvSpPr>
        <p:spPr>
          <a:xfrm>
            <a:off x="8403294" y="2697133"/>
            <a:ext cx="1185206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OVP-H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8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X</a:t>
            </a:r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L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背板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131" name="object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094798"/>
              </p:ext>
            </p:extLst>
          </p:nvPr>
        </p:nvGraphicFramePr>
        <p:xfrm>
          <a:off x="7402741" y="4388270"/>
          <a:ext cx="5759999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408765"/>
                <a:gridCol w="660400"/>
                <a:gridCol w="1993090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DP1.2×1, HDMI2.0×1,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DVI×1, EXT×1,</a:t>
                      </a:r>
                      <a:r>
                        <a:rPr sz="900" spc="-14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音频输入x1、音频输出x1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H6XL: NET×12, H8XL: NET×16</a:t>
                      </a:r>
                    </a:p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 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H6XL: 786万像素, H8XL: 1048万像素</a:t>
                      </a:r>
                    </a:p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宽度≤16000,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2" name="objec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605750"/>
              </p:ext>
            </p:extLst>
          </p:nvPr>
        </p:nvGraphicFramePr>
        <p:xfrm>
          <a:off x="7402741" y="5919797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421536"/>
                <a:gridCol w="660400"/>
                <a:gridCol w="1980390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≤50W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液晶菜单、面板按键、LedshowTV演播器、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altLang="zh-CN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spc="-1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0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53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54" name="object 12"/>
          <p:cNvSpPr txBox="1"/>
          <p:nvPr/>
        </p:nvSpPr>
        <p:spPr>
          <a:xfrm>
            <a:off x="8134406" y="3502573"/>
            <a:ext cx="516884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4809224" y="6208641"/>
            <a:ext cx="407670" cy="189865"/>
            <a:chOff x="4809431" y="6208641"/>
            <a:chExt cx="407670" cy="189865"/>
          </a:xfrm>
        </p:grpSpPr>
        <p:sp>
          <p:nvSpPr>
            <p:cNvPr id="56" name="object 27"/>
            <p:cNvSpPr/>
            <p:nvPr/>
          </p:nvSpPr>
          <p:spPr>
            <a:xfrm>
              <a:off x="4826610" y="6223969"/>
              <a:ext cx="373380" cy="159385"/>
            </a:xfrm>
            <a:custGeom>
              <a:avLst/>
              <a:gdLst/>
              <a:ahLst/>
              <a:cxnLst/>
              <a:rect l="l" t="t" r="r" b="b"/>
              <a:pathLst>
                <a:path w="373379" h="159384">
                  <a:moveTo>
                    <a:pt x="328599" y="158902"/>
                  </a:moveTo>
                  <a:lnTo>
                    <a:pt x="43954" y="158902"/>
                  </a:lnTo>
                  <a:lnTo>
                    <a:pt x="30506" y="156165"/>
                  </a:lnTo>
                  <a:lnTo>
                    <a:pt x="19494" y="148710"/>
                  </a:lnTo>
                  <a:lnTo>
                    <a:pt x="12054" y="137674"/>
                  </a:lnTo>
                  <a:lnTo>
                    <a:pt x="9321" y="124193"/>
                  </a:lnTo>
                  <a:lnTo>
                    <a:pt x="0" y="34721"/>
                  </a:lnTo>
                  <a:lnTo>
                    <a:pt x="2734" y="21238"/>
                  </a:lnTo>
                  <a:lnTo>
                    <a:pt x="10177" y="10198"/>
                  </a:lnTo>
                  <a:lnTo>
                    <a:pt x="21190" y="2739"/>
                  </a:lnTo>
                  <a:lnTo>
                    <a:pt x="34632" y="0"/>
                  </a:lnTo>
                  <a:lnTo>
                    <a:pt x="338353" y="0"/>
                  </a:lnTo>
                  <a:lnTo>
                    <a:pt x="351794" y="2739"/>
                  </a:lnTo>
                  <a:lnTo>
                    <a:pt x="362802" y="10198"/>
                  </a:lnTo>
                  <a:lnTo>
                    <a:pt x="370241" y="21238"/>
                  </a:lnTo>
                  <a:lnTo>
                    <a:pt x="372973" y="34721"/>
                  </a:lnTo>
                  <a:lnTo>
                    <a:pt x="363245" y="124193"/>
                  </a:lnTo>
                  <a:lnTo>
                    <a:pt x="360510" y="137674"/>
                  </a:lnTo>
                  <a:lnTo>
                    <a:pt x="353066" y="148710"/>
                  </a:lnTo>
                  <a:lnTo>
                    <a:pt x="342049" y="156165"/>
                  </a:lnTo>
                  <a:lnTo>
                    <a:pt x="328599" y="158902"/>
                  </a:lnTo>
                  <a:close/>
                </a:path>
              </a:pathLst>
            </a:custGeom>
            <a:ln w="381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7" name="object 28"/>
            <p:cNvSpPr/>
            <p:nvPr/>
          </p:nvSpPr>
          <p:spPr>
            <a:xfrm>
              <a:off x="4809431" y="6208641"/>
              <a:ext cx="407670" cy="189865"/>
            </a:xfrm>
            <a:custGeom>
              <a:avLst/>
              <a:gdLst/>
              <a:ahLst/>
              <a:cxnLst/>
              <a:rect l="l" t="t" r="r" b="b"/>
              <a:pathLst>
                <a:path w="407670" h="189865">
                  <a:moveTo>
                    <a:pt x="358863" y="189572"/>
                  </a:moveTo>
                  <a:lnTo>
                    <a:pt x="48006" y="189572"/>
                  </a:lnTo>
                  <a:lnTo>
                    <a:pt x="33325" y="186303"/>
                  </a:lnTo>
                  <a:lnTo>
                    <a:pt x="21299" y="177403"/>
                  </a:lnTo>
                  <a:lnTo>
                    <a:pt x="13171" y="164230"/>
                  </a:lnTo>
                  <a:lnTo>
                    <a:pt x="10185" y="148145"/>
                  </a:lnTo>
                  <a:lnTo>
                    <a:pt x="0" y="41414"/>
                  </a:lnTo>
                  <a:lnTo>
                    <a:pt x="2986" y="25331"/>
                  </a:lnTo>
                  <a:lnTo>
                    <a:pt x="11115" y="12163"/>
                  </a:lnTo>
                  <a:lnTo>
                    <a:pt x="23145" y="3267"/>
                  </a:lnTo>
                  <a:lnTo>
                    <a:pt x="37833" y="0"/>
                  </a:lnTo>
                  <a:lnTo>
                    <a:pt x="369506" y="0"/>
                  </a:lnTo>
                  <a:lnTo>
                    <a:pt x="384192" y="3267"/>
                  </a:lnTo>
                  <a:lnTo>
                    <a:pt x="396217" y="12163"/>
                  </a:lnTo>
                  <a:lnTo>
                    <a:pt x="404342" y="25331"/>
                  </a:lnTo>
                  <a:lnTo>
                    <a:pt x="407327" y="41414"/>
                  </a:lnTo>
                  <a:lnTo>
                    <a:pt x="396697" y="148145"/>
                  </a:lnTo>
                  <a:lnTo>
                    <a:pt x="393712" y="164230"/>
                  </a:lnTo>
                  <a:lnTo>
                    <a:pt x="385586" y="177403"/>
                  </a:lnTo>
                  <a:lnTo>
                    <a:pt x="373556" y="186303"/>
                  </a:lnTo>
                  <a:lnTo>
                    <a:pt x="358863" y="189572"/>
                  </a:lnTo>
                  <a:close/>
                </a:path>
              </a:pathLst>
            </a:custGeom>
            <a:ln w="889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8" name="object 29"/>
            <p:cNvSpPr/>
            <p:nvPr/>
          </p:nvSpPr>
          <p:spPr>
            <a:xfrm>
              <a:off x="485812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9" name="object 30"/>
            <p:cNvSpPr/>
            <p:nvPr/>
          </p:nvSpPr>
          <p:spPr>
            <a:xfrm>
              <a:off x="492671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0" name="object 31"/>
            <p:cNvSpPr/>
            <p:nvPr/>
          </p:nvSpPr>
          <p:spPr>
            <a:xfrm>
              <a:off x="499529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1" name="object 32"/>
            <p:cNvSpPr/>
            <p:nvPr/>
          </p:nvSpPr>
          <p:spPr>
            <a:xfrm>
              <a:off x="506388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2" name="object 33"/>
            <p:cNvSpPr/>
            <p:nvPr/>
          </p:nvSpPr>
          <p:spPr>
            <a:xfrm>
              <a:off x="489229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3" name="object 34"/>
            <p:cNvSpPr/>
            <p:nvPr/>
          </p:nvSpPr>
          <p:spPr>
            <a:xfrm>
              <a:off x="4961242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4" name="object 35"/>
            <p:cNvSpPr/>
            <p:nvPr/>
          </p:nvSpPr>
          <p:spPr>
            <a:xfrm>
              <a:off x="503018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6987" y="35648"/>
                  </a:lnTo>
                  <a:lnTo>
                    <a:pt x="17386" y="35648"/>
                  </a:lnTo>
                  <a:lnTo>
                    <a:pt x="7772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72" y="0"/>
                  </a:lnTo>
                  <a:lnTo>
                    <a:pt x="17386" y="0"/>
                  </a:lnTo>
                  <a:lnTo>
                    <a:pt x="26987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5" name="object 36"/>
            <p:cNvSpPr/>
            <p:nvPr/>
          </p:nvSpPr>
          <p:spPr>
            <a:xfrm>
              <a:off x="5099118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6" name="object 37"/>
            <p:cNvSpPr/>
            <p:nvPr/>
          </p:nvSpPr>
          <p:spPr>
            <a:xfrm>
              <a:off x="513246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7" name="object 41"/>
          <p:cNvSpPr txBox="1"/>
          <p:nvPr/>
        </p:nvSpPr>
        <p:spPr>
          <a:xfrm>
            <a:off x="585704" y="6527050"/>
            <a:ext cx="1428363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最宽16000px/最高3840px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8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43"/>
          <p:cNvSpPr/>
          <p:nvPr/>
        </p:nvSpPr>
        <p:spPr>
          <a:xfrm>
            <a:off x="43968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object 45"/>
          <p:cNvSpPr/>
          <p:nvPr/>
        </p:nvSpPr>
        <p:spPr>
          <a:xfrm>
            <a:off x="5635033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46"/>
          <p:cNvSpPr/>
          <p:nvPr/>
        </p:nvSpPr>
        <p:spPr>
          <a:xfrm>
            <a:off x="6873208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object 47"/>
          <p:cNvSpPr/>
          <p:nvPr/>
        </p:nvSpPr>
        <p:spPr>
          <a:xfrm>
            <a:off x="3158681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49"/>
          <p:cNvSpPr txBox="1"/>
          <p:nvPr/>
        </p:nvSpPr>
        <p:spPr>
          <a:xfrm>
            <a:off x="3212038" y="6526331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6" name="object 50"/>
          <p:cNvSpPr/>
          <p:nvPr/>
        </p:nvSpPr>
        <p:spPr>
          <a:xfrm>
            <a:off x="3741313" y="6156198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42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7" y="17783"/>
                </a:lnTo>
                <a:lnTo>
                  <a:pt x="90119" y="25292"/>
                </a:lnTo>
                <a:lnTo>
                  <a:pt x="133121" y="54216"/>
                </a:lnTo>
                <a:lnTo>
                  <a:pt x="161964" y="97231"/>
                </a:lnTo>
                <a:lnTo>
                  <a:pt x="171996" y="148018"/>
                </a:lnTo>
                <a:lnTo>
                  <a:pt x="170452" y="168289"/>
                </a:lnTo>
                <a:lnTo>
                  <a:pt x="165879" y="187891"/>
                </a:lnTo>
                <a:lnTo>
                  <a:pt x="158360" y="206563"/>
                </a:lnTo>
                <a:lnTo>
                  <a:pt x="147980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2" y="17825"/>
                </a:lnTo>
                <a:lnTo>
                  <a:pt x="22047" y="16384"/>
                </a:lnTo>
                <a:lnTo>
                  <a:pt x="30768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7" name="object 51"/>
          <p:cNvSpPr/>
          <p:nvPr/>
        </p:nvSpPr>
        <p:spPr>
          <a:xfrm>
            <a:off x="3632693" y="6186973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502" y="0"/>
                </a:lnTo>
                <a:lnTo>
                  <a:pt x="33045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9" y="197656"/>
                </a:lnTo>
                <a:lnTo>
                  <a:pt x="65938" y="238833"/>
                </a:lnTo>
                <a:lnTo>
                  <a:pt x="118699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6" y="189232"/>
                </a:lnTo>
                <a:lnTo>
                  <a:pt x="17775" y="141747"/>
                </a:lnTo>
                <a:lnTo>
                  <a:pt x="15227" y="115671"/>
                </a:lnTo>
                <a:lnTo>
                  <a:pt x="16704" y="95793"/>
                </a:lnTo>
                <a:lnTo>
                  <a:pt x="21085" y="76550"/>
                </a:lnTo>
                <a:lnTo>
                  <a:pt x="28289" y="58205"/>
                </a:lnTo>
                <a:lnTo>
                  <a:pt x="38239" y="41021"/>
                </a:lnTo>
                <a:lnTo>
                  <a:pt x="43624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24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52"/>
          <p:cNvSpPr/>
          <p:nvPr/>
        </p:nvSpPr>
        <p:spPr>
          <a:xfrm>
            <a:off x="3756871" y="6218216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68" y="159562"/>
                </a:lnTo>
                <a:lnTo>
                  <a:pt x="62928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54"/>
          <p:cNvSpPr txBox="1"/>
          <p:nvPr/>
        </p:nvSpPr>
        <p:spPr>
          <a:xfrm>
            <a:off x="2048648" y="6540515"/>
            <a:ext cx="1023441" cy="4456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6" name="object 55"/>
          <p:cNvSpPr txBox="1"/>
          <p:nvPr/>
        </p:nvSpPr>
        <p:spPr>
          <a:xfrm>
            <a:off x="4505948" y="6526318"/>
            <a:ext cx="1014222" cy="332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4" name="object 56"/>
          <p:cNvSpPr/>
          <p:nvPr/>
        </p:nvSpPr>
        <p:spPr>
          <a:xfrm>
            <a:off x="6005297" y="6215798"/>
            <a:ext cx="508000" cy="173990"/>
          </a:xfrm>
          <a:custGeom>
            <a:avLst/>
            <a:gdLst/>
            <a:ahLst/>
            <a:cxnLst/>
            <a:rect l="l" t="t" r="r" b="b"/>
            <a:pathLst>
              <a:path w="508000" h="173990">
                <a:moveTo>
                  <a:pt x="38392" y="1700"/>
                </a:moveTo>
                <a:lnTo>
                  <a:pt x="457504" y="1700"/>
                </a:lnTo>
                <a:lnTo>
                  <a:pt x="483457" y="0"/>
                </a:lnTo>
                <a:lnTo>
                  <a:pt x="497151" y="2524"/>
                </a:lnTo>
                <a:lnTo>
                  <a:pt x="503124" y="12057"/>
                </a:lnTo>
                <a:lnTo>
                  <a:pt x="505917" y="31380"/>
                </a:lnTo>
                <a:lnTo>
                  <a:pt x="507535" y="56123"/>
                </a:lnTo>
                <a:lnTo>
                  <a:pt x="507355" y="96318"/>
                </a:lnTo>
                <a:lnTo>
                  <a:pt x="506456" y="133775"/>
                </a:lnTo>
                <a:lnTo>
                  <a:pt x="505917" y="150303"/>
                </a:lnTo>
                <a:lnTo>
                  <a:pt x="475869" y="173684"/>
                </a:lnTo>
                <a:lnTo>
                  <a:pt x="61468" y="173684"/>
                </a:lnTo>
                <a:lnTo>
                  <a:pt x="0" y="115238"/>
                </a:lnTo>
                <a:lnTo>
                  <a:pt x="0" y="33882"/>
                </a:lnTo>
                <a:lnTo>
                  <a:pt x="1537" y="24262"/>
                </a:lnTo>
                <a:lnTo>
                  <a:pt x="7299" y="13710"/>
                </a:lnTo>
                <a:lnTo>
                  <a:pt x="19009" y="5198"/>
                </a:lnTo>
                <a:lnTo>
                  <a:pt x="38392" y="1700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57"/>
          <p:cNvSpPr/>
          <p:nvPr/>
        </p:nvSpPr>
        <p:spPr>
          <a:xfrm>
            <a:off x="6101433" y="6289231"/>
            <a:ext cx="315595" cy="48895"/>
          </a:xfrm>
          <a:custGeom>
            <a:avLst/>
            <a:gdLst/>
            <a:ahLst/>
            <a:cxnLst/>
            <a:rect l="l" t="t" r="r" b="b"/>
            <a:pathLst>
              <a:path w="315595" h="48895">
                <a:moveTo>
                  <a:pt x="315340" y="48755"/>
                </a:moveTo>
                <a:lnTo>
                  <a:pt x="0" y="48755"/>
                </a:lnTo>
                <a:lnTo>
                  <a:pt x="0" y="0"/>
                </a:lnTo>
                <a:lnTo>
                  <a:pt x="315340" y="0"/>
                </a:lnTo>
                <a:lnTo>
                  <a:pt x="315340" y="48755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object 58"/>
          <p:cNvSpPr txBox="1"/>
          <p:nvPr/>
        </p:nvSpPr>
        <p:spPr>
          <a:xfrm>
            <a:off x="5967364" y="6620100"/>
            <a:ext cx="583946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DP1.2接口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98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object 30"/>
          <p:cNvSpPr/>
          <p:nvPr/>
        </p:nvSpPr>
        <p:spPr>
          <a:xfrm>
            <a:off x="7408672" y="993547"/>
            <a:ext cx="1224132" cy="23848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31"/>
          <p:cNvSpPr/>
          <p:nvPr/>
        </p:nvSpPr>
        <p:spPr>
          <a:xfrm>
            <a:off x="8632804" y="99355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32"/>
          <p:cNvSpPr txBox="1"/>
          <p:nvPr/>
        </p:nvSpPr>
        <p:spPr>
          <a:xfrm>
            <a:off x="7408672" y="1028109"/>
            <a:ext cx="1877568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lang="en-US"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OVP-H3XL 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/H4XL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3" name="object 33"/>
          <p:cNvSpPr txBox="1"/>
          <p:nvPr/>
        </p:nvSpPr>
        <p:spPr>
          <a:xfrm>
            <a:off x="8760814" y="102332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7" name="object 4"/>
          <p:cNvSpPr/>
          <p:nvPr/>
        </p:nvSpPr>
        <p:spPr>
          <a:xfrm>
            <a:off x="8403294" y="2874096"/>
            <a:ext cx="3493431" cy="548645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8" name="object 10"/>
          <p:cNvSpPr>
            <a:spLocks noChangeAspect="1"/>
          </p:cNvSpPr>
          <p:nvPr/>
        </p:nvSpPr>
        <p:spPr>
          <a:xfrm>
            <a:off x="8251479" y="1526451"/>
            <a:ext cx="3763068" cy="1080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2"/>
          <p:cNvSpPr txBox="1"/>
          <p:nvPr/>
        </p:nvSpPr>
        <p:spPr>
          <a:xfrm>
            <a:off x="8384244" y="2697133"/>
            <a:ext cx="1143275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OVP-H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X</a:t>
            </a:r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L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背板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69" name="object 13"/>
          <p:cNvSpPr txBox="1"/>
          <p:nvPr/>
        </p:nvSpPr>
        <p:spPr>
          <a:xfrm>
            <a:off x="10354254" y="1317320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482.6×300×66.6</a:t>
            </a:r>
            <a:r>
              <a:rPr 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70" name="object 3"/>
          <p:cNvSpPr txBox="1"/>
          <p:nvPr/>
        </p:nvSpPr>
        <p:spPr>
          <a:xfrm>
            <a:off x="674786" y="757632"/>
            <a:ext cx="563457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H3XL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/H4XL  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双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画面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393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6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网口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/524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8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网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130" name="object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202847"/>
              </p:ext>
            </p:extLst>
          </p:nvPr>
        </p:nvGraphicFramePr>
        <p:xfrm>
          <a:off x="7401344" y="4389172"/>
          <a:ext cx="5760000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429212"/>
                <a:gridCol w="679450"/>
                <a:gridCol w="1953594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spc="-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DP1.2×1</a:t>
                      </a:r>
                      <a:r>
                        <a:rPr sz="900" spc="-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 HDMI2.0×1,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DVI×1, EXT×1,</a:t>
                      </a:r>
                      <a:r>
                        <a:rPr sz="900" spc="-14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音频输入x1、音频输出x1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支持16种自定义用户模式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H3XL: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6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 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H4XL: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8</a:t>
                      </a:r>
                      <a:endParaRPr sz="900" b="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 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H3XL: 393万像素, H4XL: 524万像素</a:t>
                      </a:r>
                    </a:p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宽度≤8000,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1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793046"/>
              </p:ext>
            </p:extLst>
          </p:nvPr>
        </p:nvGraphicFramePr>
        <p:xfrm>
          <a:off x="7400926" y="5917435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429701"/>
                <a:gridCol w="679450"/>
                <a:gridCol w="1953176"/>
              </a:tblGrid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100-240V~50/60Hz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≤50W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4254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、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altLang="zh-CN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HDMI2.0软线1.5M*2,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</a:pP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4.7KG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3" name="object 26"/>
          <p:cNvSpPr>
            <a:spLocks noChangeAspect="1"/>
          </p:cNvSpPr>
          <p:nvPr/>
        </p:nvSpPr>
        <p:spPr>
          <a:xfrm>
            <a:off x="1331539" y="2587401"/>
            <a:ext cx="4679371" cy="223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6"/>
          <p:cNvSpPr/>
          <p:nvPr/>
        </p:nvSpPr>
        <p:spPr>
          <a:xfrm>
            <a:off x="7394972" y="5756995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18"/>
          <p:cNvSpPr txBox="1"/>
          <p:nvPr/>
        </p:nvSpPr>
        <p:spPr>
          <a:xfrm>
            <a:off x="7450011" y="5756949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53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54" name="object 12"/>
          <p:cNvSpPr txBox="1"/>
          <p:nvPr/>
        </p:nvSpPr>
        <p:spPr>
          <a:xfrm>
            <a:off x="8134406" y="3502573"/>
            <a:ext cx="505454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sp>
        <p:nvSpPr>
          <p:cNvPr id="55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4809224" y="6208641"/>
            <a:ext cx="407670" cy="189865"/>
            <a:chOff x="4809431" y="6208641"/>
            <a:chExt cx="407670" cy="189865"/>
          </a:xfrm>
        </p:grpSpPr>
        <p:sp>
          <p:nvSpPr>
            <p:cNvPr id="112" name="object 27"/>
            <p:cNvSpPr/>
            <p:nvPr/>
          </p:nvSpPr>
          <p:spPr>
            <a:xfrm>
              <a:off x="4826610" y="6223969"/>
              <a:ext cx="373380" cy="159385"/>
            </a:xfrm>
            <a:custGeom>
              <a:avLst/>
              <a:gdLst/>
              <a:ahLst/>
              <a:cxnLst/>
              <a:rect l="l" t="t" r="r" b="b"/>
              <a:pathLst>
                <a:path w="373379" h="159384">
                  <a:moveTo>
                    <a:pt x="328599" y="158902"/>
                  </a:moveTo>
                  <a:lnTo>
                    <a:pt x="43954" y="158902"/>
                  </a:lnTo>
                  <a:lnTo>
                    <a:pt x="30506" y="156165"/>
                  </a:lnTo>
                  <a:lnTo>
                    <a:pt x="19494" y="148710"/>
                  </a:lnTo>
                  <a:lnTo>
                    <a:pt x="12054" y="137674"/>
                  </a:lnTo>
                  <a:lnTo>
                    <a:pt x="9321" y="124193"/>
                  </a:lnTo>
                  <a:lnTo>
                    <a:pt x="0" y="34721"/>
                  </a:lnTo>
                  <a:lnTo>
                    <a:pt x="2734" y="21238"/>
                  </a:lnTo>
                  <a:lnTo>
                    <a:pt x="10177" y="10198"/>
                  </a:lnTo>
                  <a:lnTo>
                    <a:pt x="21190" y="2739"/>
                  </a:lnTo>
                  <a:lnTo>
                    <a:pt x="34632" y="0"/>
                  </a:lnTo>
                  <a:lnTo>
                    <a:pt x="338353" y="0"/>
                  </a:lnTo>
                  <a:lnTo>
                    <a:pt x="351794" y="2739"/>
                  </a:lnTo>
                  <a:lnTo>
                    <a:pt x="362802" y="10198"/>
                  </a:lnTo>
                  <a:lnTo>
                    <a:pt x="370241" y="21238"/>
                  </a:lnTo>
                  <a:lnTo>
                    <a:pt x="372973" y="34721"/>
                  </a:lnTo>
                  <a:lnTo>
                    <a:pt x="363245" y="124193"/>
                  </a:lnTo>
                  <a:lnTo>
                    <a:pt x="360510" y="137674"/>
                  </a:lnTo>
                  <a:lnTo>
                    <a:pt x="353066" y="148710"/>
                  </a:lnTo>
                  <a:lnTo>
                    <a:pt x="342049" y="156165"/>
                  </a:lnTo>
                  <a:lnTo>
                    <a:pt x="328599" y="158902"/>
                  </a:lnTo>
                  <a:close/>
                </a:path>
              </a:pathLst>
            </a:custGeom>
            <a:ln w="381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3" name="object 28"/>
            <p:cNvSpPr/>
            <p:nvPr/>
          </p:nvSpPr>
          <p:spPr>
            <a:xfrm>
              <a:off x="4809431" y="6208641"/>
              <a:ext cx="407670" cy="189865"/>
            </a:xfrm>
            <a:custGeom>
              <a:avLst/>
              <a:gdLst/>
              <a:ahLst/>
              <a:cxnLst/>
              <a:rect l="l" t="t" r="r" b="b"/>
              <a:pathLst>
                <a:path w="407670" h="189865">
                  <a:moveTo>
                    <a:pt x="358863" y="189572"/>
                  </a:moveTo>
                  <a:lnTo>
                    <a:pt x="48006" y="189572"/>
                  </a:lnTo>
                  <a:lnTo>
                    <a:pt x="33325" y="186303"/>
                  </a:lnTo>
                  <a:lnTo>
                    <a:pt x="21299" y="177403"/>
                  </a:lnTo>
                  <a:lnTo>
                    <a:pt x="13171" y="164230"/>
                  </a:lnTo>
                  <a:lnTo>
                    <a:pt x="10185" y="148145"/>
                  </a:lnTo>
                  <a:lnTo>
                    <a:pt x="0" y="41414"/>
                  </a:lnTo>
                  <a:lnTo>
                    <a:pt x="2986" y="25331"/>
                  </a:lnTo>
                  <a:lnTo>
                    <a:pt x="11115" y="12163"/>
                  </a:lnTo>
                  <a:lnTo>
                    <a:pt x="23145" y="3267"/>
                  </a:lnTo>
                  <a:lnTo>
                    <a:pt x="37833" y="0"/>
                  </a:lnTo>
                  <a:lnTo>
                    <a:pt x="369506" y="0"/>
                  </a:lnTo>
                  <a:lnTo>
                    <a:pt x="384192" y="3267"/>
                  </a:lnTo>
                  <a:lnTo>
                    <a:pt x="396217" y="12163"/>
                  </a:lnTo>
                  <a:lnTo>
                    <a:pt x="404342" y="25331"/>
                  </a:lnTo>
                  <a:lnTo>
                    <a:pt x="407327" y="41414"/>
                  </a:lnTo>
                  <a:lnTo>
                    <a:pt x="396697" y="148145"/>
                  </a:lnTo>
                  <a:lnTo>
                    <a:pt x="393712" y="164230"/>
                  </a:lnTo>
                  <a:lnTo>
                    <a:pt x="385586" y="177403"/>
                  </a:lnTo>
                  <a:lnTo>
                    <a:pt x="373556" y="186303"/>
                  </a:lnTo>
                  <a:lnTo>
                    <a:pt x="358863" y="189572"/>
                  </a:lnTo>
                  <a:close/>
                </a:path>
              </a:pathLst>
            </a:custGeom>
            <a:ln w="889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4" name="object 29"/>
            <p:cNvSpPr/>
            <p:nvPr/>
          </p:nvSpPr>
          <p:spPr>
            <a:xfrm>
              <a:off x="485812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5" name="object 30"/>
            <p:cNvSpPr/>
            <p:nvPr/>
          </p:nvSpPr>
          <p:spPr>
            <a:xfrm>
              <a:off x="492671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9" name="object 31"/>
            <p:cNvSpPr/>
            <p:nvPr/>
          </p:nvSpPr>
          <p:spPr>
            <a:xfrm>
              <a:off x="499529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4" name="object 32"/>
            <p:cNvSpPr/>
            <p:nvPr/>
          </p:nvSpPr>
          <p:spPr>
            <a:xfrm>
              <a:off x="5063883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5" name="object 33"/>
            <p:cNvSpPr/>
            <p:nvPr/>
          </p:nvSpPr>
          <p:spPr>
            <a:xfrm>
              <a:off x="489229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98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98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6" name="object 34"/>
            <p:cNvSpPr/>
            <p:nvPr/>
          </p:nvSpPr>
          <p:spPr>
            <a:xfrm>
              <a:off x="4961242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7" name="object 35"/>
            <p:cNvSpPr/>
            <p:nvPr/>
          </p:nvSpPr>
          <p:spPr>
            <a:xfrm>
              <a:off x="5030186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72" y="17818"/>
                  </a:moveTo>
                  <a:lnTo>
                    <a:pt x="34772" y="27660"/>
                  </a:lnTo>
                  <a:lnTo>
                    <a:pt x="26987" y="35648"/>
                  </a:lnTo>
                  <a:lnTo>
                    <a:pt x="17386" y="35648"/>
                  </a:lnTo>
                  <a:lnTo>
                    <a:pt x="7772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72" y="0"/>
                  </a:lnTo>
                  <a:lnTo>
                    <a:pt x="17386" y="0"/>
                  </a:lnTo>
                  <a:lnTo>
                    <a:pt x="26987" y="0"/>
                  </a:lnTo>
                  <a:lnTo>
                    <a:pt x="34772" y="7975"/>
                  </a:lnTo>
                  <a:lnTo>
                    <a:pt x="34772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8" name="object 36"/>
            <p:cNvSpPr/>
            <p:nvPr/>
          </p:nvSpPr>
          <p:spPr>
            <a:xfrm>
              <a:off x="5099118" y="6323096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9" name="object 37"/>
            <p:cNvSpPr/>
            <p:nvPr/>
          </p:nvSpPr>
          <p:spPr>
            <a:xfrm>
              <a:off x="5132468" y="6252229"/>
              <a:ext cx="34925" cy="36195"/>
            </a:xfrm>
            <a:custGeom>
              <a:avLst/>
              <a:gdLst/>
              <a:ahLst/>
              <a:cxnLst/>
              <a:rect l="l" t="t" r="r" b="b"/>
              <a:pathLst>
                <a:path w="34925" h="36195">
                  <a:moveTo>
                    <a:pt x="34785" y="17818"/>
                  </a:moveTo>
                  <a:lnTo>
                    <a:pt x="34785" y="27660"/>
                  </a:lnTo>
                  <a:lnTo>
                    <a:pt x="27000" y="35648"/>
                  </a:lnTo>
                  <a:lnTo>
                    <a:pt x="17386" y="35648"/>
                  </a:lnTo>
                  <a:lnTo>
                    <a:pt x="7785" y="35648"/>
                  </a:lnTo>
                  <a:lnTo>
                    <a:pt x="0" y="27660"/>
                  </a:lnTo>
                  <a:lnTo>
                    <a:pt x="0" y="17818"/>
                  </a:lnTo>
                  <a:lnTo>
                    <a:pt x="0" y="7975"/>
                  </a:lnTo>
                  <a:lnTo>
                    <a:pt x="7785" y="0"/>
                  </a:lnTo>
                  <a:lnTo>
                    <a:pt x="17386" y="0"/>
                  </a:lnTo>
                  <a:lnTo>
                    <a:pt x="27000" y="0"/>
                  </a:lnTo>
                  <a:lnTo>
                    <a:pt x="34785" y="7975"/>
                  </a:lnTo>
                  <a:lnTo>
                    <a:pt x="34785" y="17818"/>
                  </a:lnTo>
                  <a:close/>
                </a:path>
              </a:pathLst>
            </a:custGeom>
            <a:ln w="6350">
              <a:solidFill>
                <a:srgbClr val="343435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40" name="object 41"/>
          <p:cNvSpPr txBox="1"/>
          <p:nvPr/>
        </p:nvSpPr>
        <p:spPr>
          <a:xfrm>
            <a:off x="585704" y="6527050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altLang="zh-CN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41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2" name="object 43"/>
          <p:cNvSpPr/>
          <p:nvPr/>
        </p:nvSpPr>
        <p:spPr>
          <a:xfrm>
            <a:off x="43968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3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4" name="object 45"/>
          <p:cNvSpPr/>
          <p:nvPr/>
        </p:nvSpPr>
        <p:spPr>
          <a:xfrm>
            <a:off x="5635033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5" name="object 46"/>
          <p:cNvSpPr/>
          <p:nvPr/>
        </p:nvSpPr>
        <p:spPr>
          <a:xfrm>
            <a:off x="6873208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6" name="object 47"/>
          <p:cNvSpPr/>
          <p:nvPr/>
        </p:nvSpPr>
        <p:spPr>
          <a:xfrm>
            <a:off x="3158681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7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8" name="object 49"/>
          <p:cNvSpPr txBox="1"/>
          <p:nvPr/>
        </p:nvSpPr>
        <p:spPr>
          <a:xfrm>
            <a:off x="3212038" y="6526331"/>
            <a:ext cx="1137158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49" name="object 50"/>
          <p:cNvSpPr/>
          <p:nvPr/>
        </p:nvSpPr>
        <p:spPr>
          <a:xfrm>
            <a:off x="3741313" y="6156198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42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398" y="15227"/>
                </a:moveTo>
                <a:lnTo>
                  <a:pt x="39535" y="15227"/>
                </a:lnTo>
                <a:lnTo>
                  <a:pt x="65487" y="17783"/>
                </a:lnTo>
                <a:lnTo>
                  <a:pt x="90119" y="25292"/>
                </a:lnTo>
                <a:lnTo>
                  <a:pt x="133121" y="54216"/>
                </a:lnTo>
                <a:lnTo>
                  <a:pt x="161964" y="97231"/>
                </a:lnTo>
                <a:lnTo>
                  <a:pt x="171996" y="148018"/>
                </a:lnTo>
                <a:lnTo>
                  <a:pt x="170452" y="168289"/>
                </a:lnTo>
                <a:lnTo>
                  <a:pt x="165879" y="187891"/>
                </a:lnTo>
                <a:lnTo>
                  <a:pt x="158360" y="206563"/>
                </a:lnTo>
                <a:lnTo>
                  <a:pt x="147980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9" y="24849"/>
                </a:lnTo>
                <a:lnTo>
                  <a:pt x="103398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5"/>
                </a:lnTo>
                <a:lnTo>
                  <a:pt x="9780" y="3043"/>
                </a:lnTo>
                <a:lnTo>
                  <a:pt x="0" y="5397"/>
                </a:lnTo>
                <a:lnTo>
                  <a:pt x="4825" y="19837"/>
                </a:lnTo>
                <a:lnTo>
                  <a:pt x="13392" y="17825"/>
                </a:lnTo>
                <a:lnTo>
                  <a:pt x="22047" y="16384"/>
                </a:lnTo>
                <a:lnTo>
                  <a:pt x="30768" y="15517"/>
                </a:lnTo>
                <a:lnTo>
                  <a:pt x="39535" y="15227"/>
                </a:lnTo>
                <a:lnTo>
                  <a:pt x="103398" y="15227"/>
                </a:lnTo>
                <a:lnTo>
                  <a:pt x="95954" y="11223"/>
                </a:lnTo>
                <a:lnTo>
                  <a:pt x="68515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0" name="object 51"/>
          <p:cNvSpPr/>
          <p:nvPr/>
        </p:nvSpPr>
        <p:spPr>
          <a:xfrm>
            <a:off x="3632693" y="6186973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86" y="0"/>
                </a:moveTo>
                <a:lnTo>
                  <a:pt x="10502" y="0"/>
                </a:lnTo>
                <a:lnTo>
                  <a:pt x="33045" y="22555"/>
                </a:lnTo>
                <a:lnTo>
                  <a:pt x="28981" y="28028"/>
                </a:lnTo>
                <a:lnTo>
                  <a:pt x="16448" y="48061"/>
                </a:lnTo>
                <a:lnTo>
                  <a:pt x="7375" y="69549"/>
                </a:lnTo>
                <a:lnTo>
                  <a:pt x="1860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9" y="197656"/>
                </a:lnTo>
                <a:lnTo>
                  <a:pt x="65938" y="238833"/>
                </a:lnTo>
                <a:lnTo>
                  <a:pt x="118699" y="260826"/>
                </a:lnTo>
                <a:lnTo>
                  <a:pt x="147586" y="263677"/>
                </a:lnTo>
                <a:lnTo>
                  <a:pt x="157598" y="263335"/>
                </a:lnTo>
                <a:lnTo>
                  <a:pt x="167557" y="262316"/>
                </a:lnTo>
                <a:lnTo>
                  <a:pt x="177440" y="260628"/>
                </a:lnTo>
                <a:lnTo>
                  <a:pt x="187223" y="258279"/>
                </a:lnTo>
                <a:lnTo>
                  <a:pt x="183939" y="248437"/>
                </a:lnTo>
                <a:lnTo>
                  <a:pt x="147662" y="248437"/>
                </a:lnTo>
                <a:lnTo>
                  <a:pt x="121724" y="245883"/>
                </a:lnTo>
                <a:lnTo>
                  <a:pt x="74362" y="226170"/>
                </a:lnTo>
                <a:lnTo>
                  <a:pt x="37446" y="189232"/>
                </a:lnTo>
                <a:lnTo>
                  <a:pt x="17775" y="141747"/>
                </a:lnTo>
                <a:lnTo>
                  <a:pt x="15227" y="115671"/>
                </a:lnTo>
                <a:lnTo>
                  <a:pt x="16704" y="95793"/>
                </a:lnTo>
                <a:lnTo>
                  <a:pt x="21085" y="76550"/>
                </a:lnTo>
                <a:lnTo>
                  <a:pt x="28289" y="58205"/>
                </a:lnTo>
                <a:lnTo>
                  <a:pt x="38239" y="41021"/>
                </a:lnTo>
                <a:lnTo>
                  <a:pt x="43624" y="33134"/>
                </a:lnTo>
                <a:lnTo>
                  <a:pt x="61086" y="33134"/>
                </a:lnTo>
                <a:lnTo>
                  <a:pt x="61086" y="0"/>
                </a:lnTo>
                <a:close/>
              </a:path>
              <a:path w="187325" h="264159">
                <a:moveTo>
                  <a:pt x="182397" y="243814"/>
                </a:moveTo>
                <a:lnTo>
                  <a:pt x="173821" y="245828"/>
                </a:lnTo>
                <a:lnTo>
                  <a:pt x="165158" y="247273"/>
                </a:lnTo>
                <a:lnTo>
                  <a:pt x="156431" y="248145"/>
                </a:lnTo>
                <a:lnTo>
                  <a:pt x="147662" y="248437"/>
                </a:lnTo>
                <a:lnTo>
                  <a:pt x="183939" y="248437"/>
                </a:lnTo>
                <a:lnTo>
                  <a:pt x="182397" y="243814"/>
                </a:lnTo>
                <a:close/>
              </a:path>
              <a:path w="187325" h="264159">
                <a:moveTo>
                  <a:pt x="61086" y="33134"/>
                </a:moveTo>
                <a:lnTo>
                  <a:pt x="43624" y="33134"/>
                </a:lnTo>
                <a:lnTo>
                  <a:pt x="61086" y="50596"/>
                </a:lnTo>
                <a:lnTo>
                  <a:pt x="61086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1" name="object 52"/>
          <p:cNvSpPr/>
          <p:nvPr/>
        </p:nvSpPr>
        <p:spPr>
          <a:xfrm>
            <a:off x="3756871" y="6218216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68" y="159562"/>
                </a:lnTo>
                <a:lnTo>
                  <a:pt x="62928" y="147993"/>
                </a:lnTo>
                <a:lnTo>
                  <a:pt x="16484" y="100787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2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3" name="object 54"/>
          <p:cNvSpPr txBox="1"/>
          <p:nvPr/>
        </p:nvSpPr>
        <p:spPr>
          <a:xfrm>
            <a:off x="2048648" y="6540515"/>
            <a:ext cx="1023441" cy="4456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54" name="object 55"/>
          <p:cNvSpPr txBox="1"/>
          <p:nvPr/>
        </p:nvSpPr>
        <p:spPr>
          <a:xfrm>
            <a:off x="4505948" y="6526318"/>
            <a:ext cx="1014222" cy="332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RS232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控制接口</a:t>
            </a:r>
            <a:endParaRPr lang="en-US" sz="900" b="0" dirty="0" smtClean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L="12700" marR="5080" indent="60325" algn="ctr">
              <a:lnSpc>
                <a:spcPct val="114599"/>
              </a:lnSpc>
              <a:spcBef>
                <a:spcPts val="10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直接接入中控设备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55" name="object 56"/>
          <p:cNvSpPr/>
          <p:nvPr/>
        </p:nvSpPr>
        <p:spPr>
          <a:xfrm>
            <a:off x="6005297" y="6215798"/>
            <a:ext cx="508000" cy="173990"/>
          </a:xfrm>
          <a:custGeom>
            <a:avLst/>
            <a:gdLst/>
            <a:ahLst/>
            <a:cxnLst/>
            <a:rect l="l" t="t" r="r" b="b"/>
            <a:pathLst>
              <a:path w="508000" h="173990">
                <a:moveTo>
                  <a:pt x="38392" y="1700"/>
                </a:moveTo>
                <a:lnTo>
                  <a:pt x="457504" y="1700"/>
                </a:lnTo>
                <a:lnTo>
                  <a:pt x="483457" y="0"/>
                </a:lnTo>
                <a:lnTo>
                  <a:pt x="497151" y="2524"/>
                </a:lnTo>
                <a:lnTo>
                  <a:pt x="503124" y="12057"/>
                </a:lnTo>
                <a:lnTo>
                  <a:pt x="505917" y="31380"/>
                </a:lnTo>
                <a:lnTo>
                  <a:pt x="507535" y="56123"/>
                </a:lnTo>
                <a:lnTo>
                  <a:pt x="507355" y="96318"/>
                </a:lnTo>
                <a:lnTo>
                  <a:pt x="506456" y="133775"/>
                </a:lnTo>
                <a:lnTo>
                  <a:pt x="505917" y="150303"/>
                </a:lnTo>
                <a:lnTo>
                  <a:pt x="475869" y="173684"/>
                </a:lnTo>
                <a:lnTo>
                  <a:pt x="61468" y="173684"/>
                </a:lnTo>
                <a:lnTo>
                  <a:pt x="0" y="115238"/>
                </a:lnTo>
                <a:lnTo>
                  <a:pt x="0" y="33882"/>
                </a:lnTo>
                <a:lnTo>
                  <a:pt x="1537" y="24262"/>
                </a:lnTo>
                <a:lnTo>
                  <a:pt x="7299" y="13710"/>
                </a:lnTo>
                <a:lnTo>
                  <a:pt x="19009" y="5198"/>
                </a:lnTo>
                <a:lnTo>
                  <a:pt x="38392" y="1700"/>
                </a:lnTo>
                <a:close/>
              </a:path>
            </a:pathLst>
          </a:custGeom>
          <a:ln w="8890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6" name="object 57"/>
          <p:cNvSpPr/>
          <p:nvPr/>
        </p:nvSpPr>
        <p:spPr>
          <a:xfrm>
            <a:off x="6101433" y="6289231"/>
            <a:ext cx="315595" cy="48895"/>
          </a:xfrm>
          <a:custGeom>
            <a:avLst/>
            <a:gdLst/>
            <a:ahLst/>
            <a:cxnLst/>
            <a:rect l="l" t="t" r="r" b="b"/>
            <a:pathLst>
              <a:path w="315595" h="48895">
                <a:moveTo>
                  <a:pt x="315340" y="48755"/>
                </a:moveTo>
                <a:lnTo>
                  <a:pt x="0" y="48755"/>
                </a:lnTo>
                <a:lnTo>
                  <a:pt x="0" y="0"/>
                </a:lnTo>
                <a:lnTo>
                  <a:pt x="315340" y="0"/>
                </a:lnTo>
                <a:lnTo>
                  <a:pt x="315340" y="48755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7" name="object 58"/>
          <p:cNvSpPr txBox="1"/>
          <p:nvPr/>
        </p:nvSpPr>
        <p:spPr>
          <a:xfrm>
            <a:off x="5967364" y="6620100"/>
            <a:ext cx="583946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DP1.2接口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993547"/>
            <a:ext cx="1224132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632804" y="99355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028109"/>
            <a:ext cx="1877568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lang="en-US"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OVP-M6X /M8X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object 33"/>
          <p:cNvSpPr txBox="1"/>
          <p:nvPr/>
        </p:nvSpPr>
        <p:spPr>
          <a:xfrm>
            <a:off x="8760814" y="102332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object 7"/>
          <p:cNvSpPr>
            <a:spLocks noChangeAspect="1"/>
          </p:cNvSpPr>
          <p:nvPr/>
        </p:nvSpPr>
        <p:spPr>
          <a:xfrm>
            <a:off x="1247049" y="2570616"/>
            <a:ext cx="4809275" cy="2160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8"/>
          <p:cNvSpPr>
            <a:spLocks noChangeAspect="1"/>
          </p:cNvSpPr>
          <p:nvPr/>
        </p:nvSpPr>
        <p:spPr>
          <a:xfrm>
            <a:off x="8171926" y="1522942"/>
            <a:ext cx="3903255" cy="1080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object 9"/>
          <p:cNvSpPr>
            <a:spLocks noChangeAspect="1"/>
          </p:cNvSpPr>
          <p:nvPr/>
        </p:nvSpPr>
        <p:spPr>
          <a:xfrm>
            <a:off x="8429809" y="2868619"/>
            <a:ext cx="3381966" cy="52927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3"/>
          <p:cNvSpPr txBox="1"/>
          <p:nvPr/>
        </p:nvSpPr>
        <p:spPr>
          <a:xfrm>
            <a:off x="674786" y="757632"/>
            <a:ext cx="563457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OVP-M6X /M8X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   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786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千兆网口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/960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千兆网口</a:t>
            </a:r>
          </a:p>
        </p:txBody>
      </p:sp>
      <p:sp>
        <p:nvSpPr>
          <p:cNvPr id="79" name="object 12"/>
          <p:cNvSpPr txBox="1"/>
          <p:nvPr/>
        </p:nvSpPr>
        <p:spPr>
          <a:xfrm>
            <a:off x="3148659" y="6533437"/>
            <a:ext cx="125730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0" name="object 13"/>
          <p:cNvSpPr/>
          <p:nvPr/>
        </p:nvSpPr>
        <p:spPr>
          <a:xfrm>
            <a:off x="3620346" y="6150937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50" y="54203"/>
                </a:moveTo>
                <a:lnTo>
                  <a:pt x="143421" y="55016"/>
                </a:lnTo>
                <a:lnTo>
                  <a:pt x="7645" y="206921"/>
                </a:lnTo>
                <a:lnTo>
                  <a:pt x="2414" y="214732"/>
                </a:lnTo>
                <a:lnTo>
                  <a:pt x="0" y="222780"/>
                </a:lnTo>
                <a:lnTo>
                  <a:pt x="519" y="230127"/>
                </a:lnTo>
                <a:lnTo>
                  <a:pt x="4089" y="235839"/>
                </a:lnTo>
                <a:lnTo>
                  <a:pt x="105168" y="326212"/>
                </a:lnTo>
                <a:lnTo>
                  <a:pt x="111242" y="329115"/>
                </a:lnTo>
                <a:lnTo>
                  <a:pt x="118603" y="328809"/>
                </a:lnTo>
                <a:lnTo>
                  <a:pt x="126333" y="325512"/>
                </a:lnTo>
                <a:lnTo>
                  <a:pt x="133560" y="319392"/>
                </a:lnTo>
                <a:lnTo>
                  <a:pt x="116916" y="319392"/>
                </a:lnTo>
                <a:lnTo>
                  <a:pt x="9550" y="223405"/>
                </a:lnTo>
                <a:lnTo>
                  <a:pt x="10287" y="217424"/>
                </a:lnTo>
                <a:lnTo>
                  <a:pt x="143446" y="68478"/>
                </a:lnTo>
                <a:lnTo>
                  <a:pt x="172666" y="68478"/>
                </a:lnTo>
                <a:lnTo>
                  <a:pt x="173642" y="67386"/>
                </a:lnTo>
                <a:lnTo>
                  <a:pt x="161607" y="67386"/>
                </a:lnTo>
                <a:lnTo>
                  <a:pt x="146850" y="54203"/>
                </a:lnTo>
                <a:close/>
              </a:path>
              <a:path w="314960" h="329565">
                <a:moveTo>
                  <a:pt x="172666" y="68478"/>
                </a:moveTo>
                <a:lnTo>
                  <a:pt x="143446" y="68478"/>
                </a:lnTo>
                <a:lnTo>
                  <a:pt x="255930" y="169037"/>
                </a:lnTo>
                <a:lnTo>
                  <a:pt x="122770" y="317995"/>
                </a:lnTo>
                <a:lnTo>
                  <a:pt x="116916" y="319392"/>
                </a:lnTo>
                <a:lnTo>
                  <a:pt x="133560" y="319392"/>
                </a:lnTo>
                <a:lnTo>
                  <a:pt x="269303" y="167551"/>
                </a:lnTo>
                <a:lnTo>
                  <a:pt x="269735" y="164045"/>
                </a:lnTo>
                <a:lnTo>
                  <a:pt x="254800" y="150685"/>
                </a:lnTo>
                <a:lnTo>
                  <a:pt x="260761" y="144018"/>
                </a:lnTo>
                <a:lnTo>
                  <a:pt x="248716" y="144018"/>
                </a:lnTo>
                <a:lnTo>
                  <a:pt x="168910" y="72682"/>
                </a:lnTo>
                <a:lnTo>
                  <a:pt x="172666" y="68478"/>
                </a:lnTo>
                <a:close/>
              </a:path>
              <a:path w="314960" h="329565">
                <a:moveTo>
                  <a:pt x="240490" y="14262"/>
                </a:moveTo>
                <a:lnTo>
                  <a:pt x="221119" y="14262"/>
                </a:lnTo>
                <a:lnTo>
                  <a:pt x="300926" y="85610"/>
                </a:lnTo>
                <a:lnTo>
                  <a:pt x="248716" y="144018"/>
                </a:lnTo>
                <a:lnTo>
                  <a:pt x="260761" y="144018"/>
                </a:lnTo>
                <a:lnTo>
                  <a:pt x="311937" y="86779"/>
                </a:lnTo>
                <a:lnTo>
                  <a:pt x="314299" y="84112"/>
                </a:lnTo>
                <a:lnTo>
                  <a:pt x="314731" y="80632"/>
                </a:lnTo>
                <a:lnTo>
                  <a:pt x="240490" y="14262"/>
                </a:lnTo>
                <a:close/>
              </a:path>
              <a:path w="314960" h="329565">
                <a:moveTo>
                  <a:pt x="224536" y="0"/>
                </a:moveTo>
                <a:lnTo>
                  <a:pt x="221107" y="812"/>
                </a:lnTo>
                <a:lnTo>
                  <a:pt x="218744" y="3479"/>
                </a:lnTo>
                <a:lnTo>
                  <a:pt x="161607" y="67386"/>
                </a:lnTo>
                <a:lnTo>
                  <a:pt x="173642" y="67386"/>
                </a:lnTo>
                <a:lnTo>
                  <a:pt x="221119" y="14262"/>
                </a:lnTo>
                <a:lnTo>
                  <a:pt x="240490" y="14262"/>
                </a:lnTo>
                <a:lnTo>
                  <a:pt x="22453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14"/>
          <p:cNvSpPr/>
          <p:nvPr/>
        </p:nvSpPr>
        <p:spPr>
          <a:xfrm>
            <a:off x="3828420" y="6201347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30"/>
                </a:lnTo>
                <a:lnTo>
                  <a:pt x="26339" y="14820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3" name="object 15"/>
          <p:cNvSpPr/>
          <p:nvPr/>
        </p:nvSpPr>
        <p:spPr>
          <a:xfrm>
            <a:off x="3860794" y="6229248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896"/>
                </a:lnTo>
                <a:lnTo>
                  <a:pt x="16586" y="25730"/>
                </a:lnTo>
                <a:lnTo>
                  <a:pt x="26339" y="14820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6" name="object 18"/>
          <p:cNvSpPr/>
          <p:nvPr/>
        </p:nvSpPr>
        <p:spPr>
          <a:xfrm>
            <a:off x="4421067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8" name="object 20"/>
          <p:cNvSpPr/>
          <p:nvPr/>
        </p:nvSpPr>
        <p:spPr>
          <a:xfrm>
            <a:off x="5633829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9" name="object 21"/>
          <p:cNvSpPr/>
          <p:nvPr/>
        </p:nvSpPr>
        <p:spPr>
          <a:xfrm>
            <a:off x="6872005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0" name="object 22"/>
          <p:cNvSpPr/>
          <p:nvPr/>
        </p:nvSpPr>
        <p:spPr>
          <a:xfrm>
            <a:off x="3138440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3" name="object 24"/>
          <p:cNvSpPr txBox="1"/>
          <p:nvPr/>
        </p:nvSpPr>
        <p:spPr>
          <a:xfrm>
            <a:off x="4452944" y="6533437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116" name="object 25"/>
          <p:cNvSpPr/>
          <p:nvPr/>
        </p:nvSpPr>
        <p:spPr>
          <a:xfrm>
            <a:off x="4982205" y="6168790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403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94" y="24849"/>
                </a:lnTo>
                <a:lnTo>
                  <a:pt x="103403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10" y="339"/>
                </a:lnTo>
                <a:lnTo>
                  <a:pt x="19662" y="1355"/>
                </a:lnTo>
                <a:lnTo>
                  <a:pt x="9786" y="3043"/>
                </a:lnTo>
                <a:lnTo>
                  <a:pt x="0" y="5397"/>
                </a:lnTo>
                <a:lnTo>
                  <a:pt x="4825" y="19850"/>
                </a:lnTo>
                <a:lnTo>
                  <a:pt x="13399" y="17836"/>
                </a:lnTo>
                <a:lnTo>
                  <a:pt x="22056" y="16390"/>
                </a:lnTo>
                <a:lnTo>
                  <a:pt x="30775" y="15519"/>
                </a:lnTo>
                <a:lnTo>
                  <a:pt x="39535" y="15227"/>
                </a:lnTo>
                <a:lnTo>
                  <a:pt x="103403" y="15227"/>
                </a:lnTo>
                <a:lnTo>
                  <a:pt x="95959" y="11223"/>
                </a:lnTo>
                <a:lnTo>
                  <a:pt x="68517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7" name="object 26"/>
          <p:cNvSpPr/>
          <p:nvPr/>
        </p:nvSpPr>
        <p:spPr>
          <a:xfrm>
            <a:off x="4873605" y="6199566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20" y="22555"/>
                </a:lnTo>
                <a:lnTo>
                  <a:pt x="28968" y="28028"/>
                </a:lnTo>
                <a:lnTo>
                  <a:pt x="16437" y="48063"/>
                </a:lnTo>
                <a:lnTo>
                  <a:pt x="7369" y="69554"/>
                </a:lnTo>
                <a:lnTo>
                  <a:pt x="1858" y="92194"/>
                </a:lnTo>
                <a:lnTo>
                  <a:pt x="0" y="115671"/>
                </a:lnTo>
                <a:lnTo>
                  <a:pt x="2839" y="144739"/>
                </a:lnTo>
                <a:lnTo>
                  <a:pt x="24763" y="197669"/>
                </a:lnTo>
                <a:lnTo>
                  <a:pt x="65920" y="238843"/>
                </a:lnTo>
                <a:lnTo>
                  <a:pt x="118686" y="260828"/>
                </a:lnTo>
                <a:lnTo>
                  <a:pt x="147574" y="263677"/>
                </a:lnTo>
                <a:lnTo>
                  <a:pt x="157585" y="263335"/>
                </a:lnTo>
                <a:lnTo>
                  <a:pt x="167544" y="262316"/>
                </a:lnTo>
                <a:lnTo>
                  <a:pt x="177427" y="260628"/>
                </a:lnTo>
                <a:lnTo>
                  <a:pt x="187210" y="258279"/>
                </a:lnTo>
                <a:lnTo>
                  <a:pt x="183924" y="248437"/>
                </a:lnTo>
                <a:lnTo>
                  <a:pt x="147650" y="248437"/>
                </a:lnTo>
                <a:lnTo>
                  <a:pt x="121711" y="245885"/>
                </a:lnTo>
                <a:lnTo>
                  <a:pt x="74349" y="226175"/>
                </a:lnTo>
                <a:lnTo>
                  <a:pt x="37428" y="189232"/>
                </a:lnTo>
                <a:lnTo>
                  <a:pt x="17761" y="141747"/>
                </a:lnTo>
                <a:lnTo>
                  <a:pt x="15214" y="115671"/>
                </a:lnTo>
                <a:lnTo>
                  <a:pt x="16690" y="95793"/>
                </a:lnTo>
                <a:lnTo>
                  <a:pt x="21069" y="76550"/>
                </a:lnTo>
                <a:lnTo>
                  <a:pt x="28276" y="58205"/>
                </a:lnTo>
                <a:lnTo>
                  <a:pt x="38239" y="41021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27"/>
                </a:moveTo>
                <a:lnTo>
                  <a:pt x="173808" y="245838"/>
                </a:lnTo>
                <a:lnTo>
                  <a:pt x="165146" y="247280"/>
                </a:lnTo>
                <a:lnTo>
                  <a:pt x="156418" y="248147"/>
                </a:lnTo>
                <a:lnTo>
                  <a:pt x="147650" y="248437"/>
                </a:lnTo>
                <a:lnTo>
                  <a:pt x="183924" y="248437"/>
                </a:lnTo>
                <a:lnTo>
                  <a:pt x="182384" y="243827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8" name="object 27"/>
          <p:cNvSpPr/>
          <p:nvPr/>
        </p:nvSpPr>
        <p:spPr>
          <a:xfrm>
            <a:off x="4997775" y="6230821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18"/>
                </a:lnTo>
                <a:lnTo>
                  <a:pt x="51155" y="159550"/>
                </a:lnTo>
                <a:lnTo>
                  <a:pt x="62915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object 48"/>
          <p:cNvSpPr txBox="1"/>
          <p:nvPr/>
        </p:nvSpPr>
        <p:spPr>
          <a:xfrm>
            <a:off x="5746398" y="6551391"/>
            <a:ext cx="1028524" cy="30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spcBef>
                <a:spcPts val="10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2.8”液晶屏</a:t>
            </a:r>
            <a:endParaRPr lang="en-US"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spcBef>
                <a:spcPts val="100"/>
              </a:spcBef>
            </a:pPr>
            <a:r>
              <a:rPr sz="900" dirty="0" err="1">
                <a:solidFill>
                  <a:srgbClr val="231F20"/>
                </a:solidFill>
                <a:latin typeface="微软雅黑 Light"/>
                <a:cs typeface="微软雅黑 Light"/>
              </a:rPr>
              <a:t>多语言菜单界面</a:t>
            </a:r>
            <a:endParaRPr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</p:txBody>
      </p:sp>
      <p:sp>
        <p:nvSpPr>
          <p:cNvPr id="122" name="object 49"/>
          <p:cNvSpPr/>
          <p:nvPr/>
        </p:nvSpPr>
        <p:spPr>
          <a:xfrm>
            <a:off x="6114293" y="6237565"/>
            <a:ext cx="292735" cy="190500"/>
          </a:xfrm>
          <a:custGeom>
            <a:avLst/>
            <a:gdLst/>
            <a:ahLst/>
            <a:cxnLst/>
            <a:rect l="l" t="t" r="r" b="b"/>
            <a:pathLst>
              <a:path w="292735" h="190500">
                <a:moveTo>
                  <a:pt x="285584" y="190182"/>
                </a:moveTo>
                <a:lnTo>
                  <a:pt x="6616" y="190182"/>
                </a:lnTo>
                <a:lnTo>
                  <a:pt x="2959" y="190182"/>
                </a:lnTo>
                <a:lnTo>
                  <a:pt x="0" y="187210"/>
                </a:lnTo>
                <a:lnTo>
                  <a:pt x="0" y="183553"/>
                </a:lnTo>
                <a:lnTo>
                  <a:pt x="0" y="6642"/>
                </a:lnTo>
                <a:lnTo>
                  <a:pt x="0" y="2971"/>
                </a:lnTo>
                <a:lnTo>
                  <a:pt x="2959" y="0"/>
                </a:lnTo>
                <a:lnTo>
                  <a:pt x="6616" y="0"/>
                </a:lnTo>
                <a:lnTo>
                  <a:pt x="285584" y="0"/>
                </a:lnTo>
                <a:lnTo>
                  <a:pt x="289242" y="0"/>
                </a:lnTo>
                <a:lnTo>
                  <a:pt x="292201" y="2971"/>
                </a:lnTo>
                <a:lnTo>
                  <a:pt x="292201" y="6642"/>
                </a:lnTo>
                <a:lnTo>
                  <a:pt x="292201" y="183553"/>
                </a:lnTo>
                <a:lnTo>
                  <a:pt x="292201" y="187210"/>
                </a:lnTo>
                <a:lnTo>
                  <a:pt x="289242" y="190182"/>
                </a:lnTo>
                <a:lnTo>
                  <a:pt x="285584" y="190182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object 50"/>
          <p:cNvSpPr/>
          <p:nvPr/>
        </p:nvSpPr>
        <p:spPr>
          <a:xfrm>
            <a:off x="6091115" y="6214412"/>
            <a:ext cx="339090" cy="237490"/>
          </a:xfrm>
          <a:custGeom>
            <a:avLst/>
            <a:gdLst/>
            <a:ahLst/>
            <a:cxnLst/>
            <a:rect l="l" t="t" r="r" b="b"/>
            <a:pathLst>
              <a:path w="339089" h="237490">
                <a:moveTo>
                  <a:pt x="317881" y="0"/>
                </a:moveTo>
                <a:lnTo>
                  <a:pt x="21031" y="0"/>
                </a:lnTo>
                <a:lnTo>
                  <a:pt x="12853" y="2091"/>
                </a:lnTo>
                <a:lnTo>
                  <a:pt x="6167" y="7791"/>
                </a:lnTo>
                <a:lnTo>
                  <a:pt x="1655" y="16234"/>
                </a:lnTo>
                <a:lnTo>
                  <a:pt x="0" y="26555"/>
                </a:lnTo>
                <a:lnTo>
                  <a:pt x="0" y="210883"/>
                </a:lnTo>
                <a:lnTo>
                  <a:pt x="1655" y="221210"/>
                </a:lnTo>
                <a:lnTo>
                  <a:pt x="6167" y="229652"/>
                </a:lnTo>
                <a:lnTo>
                  <a:pt x="12853" y="235349"/>
                </a:lnTo>
                <a:lnTo>
                  <a:pt x="21031" y="237439"/>
                </a:lnTo>
                <a:lnTo>
                  <a:pt x="317881" y="237439"/>
                </a:lnTo>
                <a:lnTo>
                  <a:pt x="326058" y="235349"/>
                </a:lnTo>
                <a:lnTo>
                  <a:pt x="332744" y="229652"/>
                </a:lnTo>
                <a:lnTo>
                  <a:pt x="333694" y="227876"/>
                </a:lnTo>
                <a:lnTo>
                  <a:pt x="13741" y="227876"/>
                </a:lnTo>
                <a:lnTo>
                  <a:pt x="7810" y="219684"/>
                </a:lnTo>
                <a:lnTo>
                  <a:pt x="7810" y="17754"/>
                </a:lnTo>
                <a:lnTo>
                  <a:pt x="13741" y="8039"/>
                </a:lnTo>
                <a:lnTo>
                  <a:pt x="332877" y="8039"/>
                </a:lnTo>
                <a:lnTo>
                  <a:pt x="332744" y="7791"/>
                </a:lnTo>
                <a:lnTo>
                  <a:pt x="326058" y="2091"/>
                </a:lnTo>
                <a:lnTo>
                  <a:pt x="317881" y="0"/>
                </a:lnTo>
                <a:close/>
              </a:path>
              <a:path w="339089" h="237490">
                <a:moveTo>
                  <a:pt x="332877" y="8039"/>
                </a:moveTo>
                <a:lnTo>
                  <a:pt x="325170" y="8039"/>
                </a:lnTo>
                <a:lnTo>
                  <a:pt x="331101" y="17754"/>
                </a:lnTo>
                <a:lnTo>
                  <a:pt x="331101" y="219684"/>
                </a:lnTo>
                <a:lnTo>
                  <a:pt x="325170" y="227876"/>
                </a:lnTo>
                <a:lnTo>
                  <a:pt x="333694" y="227876"/>
                </a:lnTo>
                <a:lnTo>
                  <a:pt x="337256" y="221210"/>
                </a:lnTo>
                <a:lnTo>
                  <a:pt x="338912" y="210883"/>
                </a:lnTo>
                <a:lnTo>
                  <a:pt x="338912" y="26555"/>
                </a:lnTo>
                <a:lnTo>
                  <a:pt x="337256" y="16234"/>
                </a:lnTo>
                <a:lnTo>
                  <a:pt x="332877" y="803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4" name="object 2"/>
          <p:cNvSpPr txBox="1"/>
          <p:nvPr/>
        </p:nvSpPr>
        <p:spPr>
          <a:xfrm>
            <a:off x="8417583" y="2697133"/>
            <a:ext cx="1342367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OVP-</a:t>
            </a:r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6X</a:t>
            </a:r>
            <a:r>
              <a:rPr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背板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6" name="object 13"/>
          <p:cNvSpPr txBox="1"/>
          <p:nvPr/>
        </p:nvSpPr>
        <p:spPr>
          <a:xfrm>
            <a:off x="10433632" y="1317320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482.6×300×66.6</a:t>
            </a:r>
            <a:r>
              <a:rPr 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127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858122"/>
              </p:ext>
            </p:extLst>
          </p:nvPr>
        </p:nvGraphicFramePr>
        <p:xfrm>
          <a:off x="7401686" y="4379783"/>
          <a:ext cx="5760001" cy="123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454270"/>
                <a:gridCol w="692150"/>
                <a:gridCol w="1915837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HDMI2.0×2,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EXT×1,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CV×1,</a:t>
                      </a:r>
                      <a:r>
                        <a:rPr sz="900" spc="-1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0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M6X: NET×12, M8X: NET×16</a:t>
                      </a: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 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M6X: 786万像素, M8X: 960万像素</a:t>
                      </a: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宽度≤8000,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8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64808"/>
              </p:ext>
            </p:extLst>
          </p:nvPr>
        </p:nvGraphicFramePr>
        <p:xfrm>
          <a:off x="7401283" y="5921304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461094"/>
                <a:gridCol w="692150"/>
                <a:gridCol w="190908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100-240V~50/60Hz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50W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%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、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HDMI2.0软线1.5M*1, HDMI-DVI转接头*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</a:t>
                      </a:r>
                      <a:endParaRPr sz="900" b="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≤4.7KG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3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6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52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53" name="object 12"/>
          <p:cNvSpPr txBox="1"/>
          <p:nvPr/>
        </p:nvSpPr>
        <p:spPr>
          <a:xfrm>
            <a:off x="8134406" y="3502573"/>
            <a:ext cx="451479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sp>
        <p:nvSpPr>
          <p:cNvPr id="48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object 41"/>
          <p:cNvSpPr txBox="1"/>
          <p:nvPr/>
        </p:nvSpPr>
        <p:spPr>
          <a:xfrm>
            <a:off x="585704" y="6533437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altLang="zh-CN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0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4"/>
          <p:cNvSpPr txBox="1"/>
          <p:nvPr/>
        </p:nvSpPr>
        <p:spPr>
          <a:xfrm>
            <a:off x="199747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5246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lang="en-US" altLang="zh-CN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8" name="Picture 2" descr="C:\Users\meimei\Desktop\11\m4x-x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6267" y="2326473"/>
            <a:ext cx="4878689" cy="22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eimei\Desktop\m4x-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5032" y="2692980"/>
            <a:ext cx="4140000" cy="6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eimei\Desktop\m4x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2652" y="1809342"/>
            <a:ext cx="4500000" cy="63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object 13"/>
          <p:cNvSpPr txBox="1"/>
          <p:nvPr/>
        </p:nvSpPr>
        <p:spPr>
          <a:xfrm>
            <a:off x="10715663" y="1535088"/>
            <a:ext cx="1772248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</a:t>
            </a:r>
            <a:r>
              <a:rPr lang="en-US" altLang="zh-CN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482.6×300×66.6</a:t>
            </a:r>
            <a:r>
              <a:rPr lang="en-US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71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219764"/>
              </p:ext>
            </p:extLst>
          </p:nvPr>
        </p:nvGraphicFramePr>
        <p:xfrm>
          <a:off x="7403389" y="4388399"/>
          <a:ext cx="5760000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516965"/>
                <a:gridCol w="697744"/>
                <a:gridCol w="1847547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HDMI2.0×2,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EXT×1,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CV×1,</a:t>
                      </a:r>
                      <a:r>
                        <a:rPr sz="900" spc="-1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NET×8, 直连接收卡</a:t>
                      </a: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524万像素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宽度≤8000,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高度≤3840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855331"/>
              </p:ext>
            </p:extLst>
          </p:nvPr>
        </p:nvGraphicFramePr>
        <p:xfrm>
          <a:off x="7402984" y="5926645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517291"/>
                <a:gridCol w="697673"/>
                <a:gridCol w="184736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100-240V~50/60Hz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≤50W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-30℃～70℃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、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HDMI2.0软线1.5M*1,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≤4.7KG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3" name="object 3"/>
          <p:cNvSpPr txBox="1"/>
          <p:nvPr/>
        </p:nvSpPr>
        <p:spPr>
          <a:xfrm>
            <a:off x="674786" y="757632"/>
            <a:ext cx="286089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OVP-M4X   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524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8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42" name="object 6"/>
          <p:cNvSpPr/>
          <p:nvPr/>
        </p:nvSpPr>
        <p:spPr>
          <a:xfrm>
            <a:off x="7394972" y="576548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18"/>
          <p:cNvSpPr txBox="1"/>
          <p:nvPr/>
        </p:nvSpPr>
        <p:spPr>
          <a:xfrm>
            <a:off x="7450011" y="576543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75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76" name="object 12"/>
          <p:cNvSpPr txBox="1"/>
          <p:nvPr/>
        </p:nvSpPr>
        <p:spPr>
          <a:xfrm>
            <a:off x="7867412" y="3502573"/>
            <a:ext cx="464433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  <p:sp>
        <p:nvSpPr>
          <p:cNvPr id="66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7" name="object 12"/>
          <p:cNvSpPr txBox="1"/>
          <p:nvPr/>
        </p:nvSpPr>
        <p:spPr>
          <a:xfrm>
            <a:off x="3148659" y="6533437"/>
            <a:ext cx="125730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8" name="object 13"/>
          <p:cNvSpPr/>
          <p:nvPr/>
        </p:nvSpPr>
        <p:spPr>
          <a:xfrm>
            <a:off x="3620346" y="6150937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50" y="54203"/>
                </a:moveTo>
                <a:lnTo>
                  <a:pt x="143421" y="55016"/>
                </a:lnTo>
                <a:lnTo>
                  <a:pt x="7645" y="206921"/>
                </a:lnTo>
                <a:lnTo>
                  <a:pt x="2414" y="214732"/>
                </a:lnTo>
                <a:lnTo>
                  <a:pt x="0" y="222780"/>
                </a:lnTo>
                <a:lnTo>
                  <a:pt x="519" y="230127"/>
                </a:lnTo>
                <a:lnTo>
                  <a:pt x="4089" y="235839"/>
                </a:lnTo>
                <a:lnTo>
                  <a:pt x="105168" y="326212"/>
                </a:lnTo>
                <a:lnTo>
                  <a:pt x="111242" y="329115"/>
                </a:lnTo>
                <a:lnTo>
                  <a:pt x="118603" y="328809"/>
                </a:lnTo>
                <a:lnTo>
                  <a:pt x="126333" y="325512"/>
                </a:lnTo>
                <a:lnTo>
                  <a:pt x="133560" y="319392"/>
                </a:lnTo>
                <a:lnTo>
                  <a:pt x="116916" y="319392"/>
                </a:lnTo>
                <a:lnTo>
                  <a:pt x="9550" y="223405"/>
                </a:lnTo>
                <a:lnTo>
                  <a:pt x="10287" y="217424"/>
                </a:lnTo>
                <a:lnTo>
                  <a:pt x="143446" y="68478"/>
                </a:lnTo>
                <a:lnTo>
                  <a:pt x="172666" y="68478"/>
                </a:lnTo>
                <a:lnTo>
                  <a:pt x="173642" y="67386"/>
                </a:lnTo>
                <a:lnTo>
                  <a:pt x="161607" y="67386"/>
                </a:lnTo>
                <a:lnTo>
                  <a:pt x="146850" y="54203"/>
                </a:lnTo>
                <a:close/>
              </a:path>
              <a:path w="314960" h="329565">
                <a:moveTo>
                  <a:pt x="172666" y="68478"/>
                </a:moveTo>
                <a:lnTo>
                  <a:pt x="143446" y="68478"/>
                </a:lnTo>
                <a:lnTo>
                  <a:pt x="255930" y="169037"/>
                </a:lnTo>
                <a:lnTo>
                  <a:pt x="122770" y="317995"/>
                </a:lnTo>
                <a:lnTo>
                  <a:pt x="116916" y="319392"/>
                </a:lnTo>
                <a:lnTo>
                  <a:pt x="133560" y="319392"/>
                </a:lnTo>
                <a:lnTo>
                  <a:pt x="269303" y="167551"/>
                </a:lnTo>
                <a:lnTo>
                  <a:pt x="269735" y="164045"/>
                </a:lnTo>
                <a:lnTo>
                  <a:pt x="254800" y="150685"/>
                </a:lnTo>
                <a:lnTo>
                  <a:pt x="260761" y="144018"/>
                </a:lnTo>
                <a:lnTo>
                  <a:pt x="248716" y="144018"/>
                </a:lnTo>
                <a:lnTo>
                  <a:pt x="168910" y="72682"/>
                </a:lnTo>
                <a:lnTo>
                  <a:pt x="172666" y="68478"/>
                </a:lnTo>
                <a:close/>
              </a:path>
              <a:path w="314960" h="329565">
                <a:moveTo>
                  <a:pt x="240490" y="14262"/>
                </a:moveTo>
                <a:lnTo>
                  <a:pt x="221119" y="14262"/>
                </a:lnTo>
                <a:lnTo>
                  <a:pt x="300926" y="85610"/>
                </a:lnTo>
                <a:lnTo>
                  <a:pt x="248716" y="144018"/>
                </a:lnTo>
                <a:lnTo>
                  <a:pt x="260761" y="144018"/>
                </a:lnTo>
                <a:lnTo>
                  <a:pt x="311937" y="86779"/>
                </a:lnTo>
                <a:lnTo>
                  <a:pt x="314299" y="84112"/>
                </a:lnTo>
                <a:lnTo>
                  <a:pt x="314731" y="80632"/>
                </a:lnTo>
                <a:lnTo>
                  <a:pt x="240490" y="14262"/>
                </a:lnTo>
                <a:close/>
              </a:path>
              <a:path w="314960" h="329565">
                <a:moveTo>
                  <a:pt x="224536" y="0"/>
                </a:moveTo>
                <a:lnTo>
                  <a:pt x="221107" y="812"/>
                </a:lnTo>
                <a:lnTo>
                  <a:pt x="218744" y="3479"/>
                </a:lnTo>
                <a:lnTo>
                  <a:pt x="161607" y="67386"/>
                </a:lnTo>
                <a:lnTo>
                  <a:pt x="173642" y="67386"/>
                </a:lnTo>
                <a:lnTo>
                  <a:pt x="221119" y="14262"/>
                </a:lnTo>
                <a:lnTo>
                  <a:pt x="240490" y="14262"/>
                </a:lnTo>
                <a:lnTo>
                  <a:pt x="22453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14"/>
          <p:cNvSpPr/>
          <p:nvPr/>
        </p:nvSpPr>
        <p:spPr>
          <a:xfrm>
            <a:off x="3828420" y="6201347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30"/>
                </a:lnTo>
                <a:lnTo>
                  <a:pt x="26339" y="14820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15"/>
          <p:cNvSpPr/>
          <p:nvPr/>
        </p:nvSpPr>
        <p:spPr>
          <a:xfrm>
            <a:off x="3860794" y="6229248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896"/>
                </a:lnTo>
                <a:lnTo>
                  <a:pt x="16586" y="25730"/>
                </a:lnTo>
                <a:lnTo>
                  <a:pt x="26339" y="14820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18"/>
          <p:cNvSpPr/>
          <p:nvPr/>
        </p:nvSpPr>
        <p:spPr>
          <a:xfrm>
            <a:off x="4421067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20"/>
          <p:cNvSpPr/>
          <p:nvPr/>
        </p:nvSpPr>
        <p:spPr>
          <a:xfrm>
            <a:off x="5633829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21"/>
          <p:cNvSpPr/>
          <p:nvPr/>
        </p:nvSpPr>
        <p:spPr>
          <a:xfrm>
            <a:off x="6872005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22"/>
          <p:cNvSpPr/>
          <p:nvPr/>
        </p:nvSpPr>
        <p:spPr>
          <a:xfrm>
            <a:off x="3138440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24"/>
          <p:cNvSpPr txBox="1"/>
          <p:nvPr/>
        </p:nvSpPr>
        <p:spPr>
          <a:xfrm>
            <a:off x="4452944" y="6533437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6" name="object 25"/>
          <p:cNvSpPr/>
          <p:nvPr/>
        </p:nvSpPr>
        <p:spPr>
          <a:xfrm>
            <a:off x="4982205" y="6168790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403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94" y="24849"/>
                </a:lnTo>
                <a:lnTo>
                  <a:pt x="103403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10" y="339"/>
                </a:lnTo>
                <a:lnTo>
                  <a:pt x="19662" y="1355"/>
                </a:lnTo>
                <a:lnTo>
                  <a:pt x="9786" y="3043"/>
                </a:lnTo>
                <a:lnTo>
                  <a:pt x="0" y="5397"/>
                </a:lnTo>
                <a:lnTo>
                  <a:pt x="4825" y="19850"/>
                </a:lnTo>
                <a:lnTo>
                  <a:pt x="13399" y="17836"/>
                </a:lnTo>
                <a:lnTo>
                  <a:pt x="22056" y="16390"/>
                </a:lnTo>
                <a:lnTo>
                  <a:pt x="30775" y="15519"/>
                </a:lnTo>
                <a:lnTo>
                  <a:pt x="39535" y="15227"/>
                </a:lnTo>
                <a:lnTo>
                  <a:pt x="103403" y="15227"/>
                </a:lnTo>
                <a:lnTo>
                  <a:pt x="95959" y="11223"/>
                </a:lnTo>
                <a:lnTo>
                  <a:pt x="68517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object 26"/>
          <p:cNvSpPr/>
          <p:nvPr/>
        </p:nvSpPr>
        <p:spPr>
          <a:xfrm>
            <a:off x="4873605" y="6199566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20" y="22555"/>
                </a:lnTo>
                <a:lnTo>
                  <a:pt x="28968" y="28028"/>
                </a:lnTo>
                <a:lnTo>
                  <a:pt x="16437" y="48063"/>
                </a:lnTo>
                <a:lnTo>
                  <a:pt x="7369" y="69554"/>
                </a:lnTo>
                <a:lnTo>
                  <a:pt x="1858" y="92194"/>
                </a:lnTo>
                <a:lnTo>
                  <a:pt x="0" y="115671"/>
                </a:lnTo>
                <a:lnTo>
                  <a:pt x="2839" y="144739"/>
                </a:lnTo>
                <a:lnTo>
                  <a:pt x="24763" y="197669"/>
                </a:lnTo>
                <a:lnTo>
                  <a:pt x="65920" y="238843"/>
                </a:lnTo>
                <a:lnTo>
                  <a:pt x="118686" y="260828"/>
                </a:lnTo>
                <a:lnTo>
                  <a:pt x="147574" y="263677"/>
                </a:lnTo>
                <a:lnTo>
                  <a:pt x="157585" y="263335"/>
                </a:lnTo>
                <a:lnTo>
                  <a:pt x="167544" y="262316"/>
                </a:lnTo>
                <a:lnTo>
                  <a:pt x="177427" y="260628"/>
                </a:lnTo>
                <a:lnTo>
                  <a:pt x="187210" y="258279"/>
                </a:lnTo>
                <a:lnTo>
                  <a:pt x="183924" y="248437"/>
                </a:lnTo>
                <a:lnTo>
                  <a:pt x="147650" y="248437"/>
                </a:lnTo>
                <a:lnTo>
                  <a:pt x="121711" y="245885"/>
                </a:lnTo>
                <a:lnTo>
                  <a:pt x="74349" y="226175"/>
                </a:lnTo>
                <a:lnTo>
                  <a:pt x="37428" y="189232"/>
                </a:lnTo>
                <a:lnTo>
                  <a:pt x="17761" y="141747"/>
                </a:lnTo>
                <a:lnTo>
                  <a:pt x="15214" y="115671"/>
                </a:lnTo>
                <a:lnTo>
                  <a:pt x="16690" y="95793"/>
                </a:lnTo>
                <a:lnTo>
                  <a:pt x="21069" y="76550"/>
                </a:lnTo>
                <a:lnTo>
                  <a:pt x="28276" y="58205"/>
                </a:lnTo>
                <a:lnTo>
                  <a:pt x="38239" y="41021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27"/>
                </a:moveTo>
                <a:lnTo>
                  <a:pt x="173808" y="245838"/>
                </a:lnTo>
                <a:lnTo>
                  <a:pt x="165146" y="247280"/>
                </a:lnTo>
                <a:lnTo>
                  <a:pt x="156418" y="248147"/>
                </a:lnTo>
                <a:lnTo>
                  <a:pt x="147650" y="248437"/>
                </a:lnTo>
                <a:lnTo>
                  <a:pt x="183924" y="248437"/>
                </a:lnTo>
                <a:lnTo>
                  <a:pt x="182384" y="243827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8" name="object 27"/>
          <p:cNvSpPr/>
          <p:nvPr/>
        </p:nvSpPr>
        <p:spPr>
          <a:xfrm>
            <a:off x="4997775" y="6230821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18"/>
                </a:lnTo>
                <a:lnTo>
                  <a:pt x="51155" y="159550"/>
                </a:lnTo>
                <a:lnTo>
                  <a:pt x="62915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9" name="object 48"/>
          <p:cNvSpPr txBox="1"/>
          <p:nvPr/>
        </p:nvSpPr>
        <p:spPr>
          <a:xfrm>
            <a:off x="5746398" y="6551391"/>
            <a:ext cx="1028524" cy="30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spcBef>
                <a:spcPts val="10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2.8”液晶屏</a:t>
            </a:r>
            <a:endParaRPr lang="en-US"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spcBef>
                <a:spcPts val="100"/>
              </a:spcBef>
            </a:pPr>
            <a:r>
              <a:rPr sz="900" dirty="0" err="1">
                <a:solidFill>
                  <a:srgbClr val="231F20"/>
                </a:solidFill>
                <a:latin typeface="微软雅黑 Light"/>
                <a:cs typeface="微软雅黑 Light"/>
              </a:rPr>
              <a:t>多语言菜单界面</a:t>
            </a:r>
            <a:endParaRPr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</p:txBody>
      </p:sp>
      <p:sp>
        <p:nvSpPr>
          <p:cNvPr id="90" name="object 49"/>
          <p:cNvSpPr/>
          <p:nvPr/>
        </p:nvSpPr>
        <p:spPr>
          <a:xfrm>
            <a:off x="6114293" y="6237565"/>
            <a:ext cx="292735" cy="190500"/>
          </a:xfrm>
          <a:custGeom>
            <a:avLst/>
            <a:gdLst/>
            <a:ahLst/>
            <a:cxnLst/>
            <a:rect l="l" t="t" r="r" b="b"/>
            <a:pathLst>
              <a:path w="292735" h="190500">
                <a:moveTo>
                  <a:pt x="285584" y="190182"/>
                </a:moveTo>
                <a:lnTo>
                  <a:pt x="6616" y="190182"/>
                </a:lnTo>
                <a:lnTo>
                  <a:pt x="2959" y="190182"/>
                </a:lnTo>
                <a:lnTo>
                  <a:pt x="0" y="187210"/>
                </a:lnTo>
                <a:lnTo>
                  <a:pt x="0" y="183553"/>
                </a:lnTo>
                <a:lnTo>
                  <a:pt x="0" y="6642"/>
                </a:lnTo>
                <a:lnTo>
                  <a:pt x="0" y="2971"/>
                </a:lnTo>
                <a:lnTo>
                  <a:pt x="2959" y="0"/>
                </a:lnTo>
                <a:lnTo>
                  <a:pt x="6616" y="0"/>
                </a:lnTo>
                <a:lnTo>
                  <a:pt x="285584" y="0"/>
                </a:lnTo>
                <a:lnTo>
                  <a:pt x="289242" y="0"/>
                </a:lnTo>
                <a:lnTo>
                  <a:pt x="292201" y="2971"/>
                </a:lnTo>
                <a:lnTo>
                  <a:pt x="292201" y="6642"/>
                </a:lnTo>
                <a:lnTo>
                  <a:pt x="292201" y="183553"/>
                </a:lnTo>
                <a:lnTo>
                  <a:pt x="292201" y="187210"/>
                </a:lnTo>
                <a:lnTo>
                  <a:pt x="289242" y="190182"/>
                </a:lnTo>
                <a:lnTo>
                  <a:pt x="285584" y="190182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1" name="object 50"/>
          <p:cNvSpPr/>
          <p:nvPr/>
        </p:nvSpPr>
        <p:spPr>
          <a:xfrm>
            <a:off x="6091115" y="6214412"/>
            <a:ext cx="339090" cy="237490"/>
          </a:xfrm>
          <a:custGeom>
            <a:avLst/>
            <a:gdLst/>
            <a:ahLst/>
            <a:cxnLst/>
            <a:rect l="l" t="t" r="r" b="b"/>
            <a:pathLst>
              <a:path w="339089" h="237490">
                <a:moveTo>
                  <a:pt x="317881" y="0"/>
                </a:moveTo>
                <a:lnTo>
                  <a:pt x="21031" y="0"/>
                </a:lnTo>
                <a:lnTo>
                  <a:pt x="12853" y="2091"/>
                </a:lnTo>
                <a:lnTo>
                  <a:pt x="6167" y="7791"/>
                </a:lnTo>
                <a:lnTo>
                  <a:pt x="1655" y="16234"/>
                </a:lnTo>
                <a:lnTo>
                  <a:pt x="0" y="26555"/>
                </a:lnTo>
                <a:lnTo>
                  <a:pt x="0" y="210883"/>
                </a:lnTo>
                <a:lnTo>
                  <a:pt x="1655" y="221210"/>
                </a:lnTo>
                <a:lnTo>
                  <a:pt x="6167" y="229652"/>
                </a:lnTo>
                <a:lnTo>
                  <a:pt x="12853" y="235349"/>
                </a:lnTo>
                <a:lnTo>
                  <a:pt x="21031" y="237439"/>
                </a:lnTo>
                <a:lnTo>
                  <a:pt x="317881" y="237439"/>
                </a:lnTo>
                <a:lnTo>
                  <a:pt x="326058" y="235349"/>
                </a:lnTo>
                <a:lnTo>
                  <a:pt x="332744" y="229652"/>
                </a:lnTo>
                <a:lnTo>
                  <a:pt x="333694" y="227876"/>
                </a:lnTo>
                <a:lnTo>
                  <a:pt x="13741" y="227876"/>
                </a:lnTo>
                <a:lnTo>
                  <a:pt x="7810" y="219684"/>
                </a:lnTo>
                <a:lnTo>
                  <a:pt x="7810" y="17754"/>
                </a:lnTo>
                <a:lnTo>
                  <a:pt x="13741" y="8039"/>
                </a:lnTo>
                <a:lnTo>
                  <a:pt x="332877" y="8039"/>
                </a:lnTo>
                <a:lnTo>
                  <a:pt x="332744" y="7791"/>
                </a:lnTo>
                <a:lnTo>
                  <a:pt x="326058" y="2091"/>
                </a:lnTo>
                <a:lnTo>
                  <a:pt x="317881" y="0"/>
                </a:lnTo>
                <a:close/>
              </a:path>
              <a:path w="339089" h="237490">
                <a:moveTo>
                  <a:pt x="332877" y="8039"/>
                </a:moveTo>
                <a:lnTo>
                  <a:pt x="325170" y="8039"/>
                </a:lnTo>
                <a:lnTo>
                  <a:pt x="331101" y="17754"/>
                </a:lnTo>
                <a:lnTo>
                  <a:pt x="331101" y="219684"/>
                </a:lnTo>
                <a:lnTo>
                  <a:pt x="325170" y="227876"/>
                </a:lnTo>
                <a:lnTo>
                  <a:pt x="333694" y="227876"/>
                </a:lnTo>
                <a:lnTo>
                  <a:pt x="337256" y="221210"/>
                </a:lnTo>
                <a:lnTo>
                  <a:pt x="338912" y="210883"/>
                </a:lnTo>
                <a:lnTo>
                  <a:pt x="338912" y="26555"/>
                </a:lnTo>
                <a:lnTo>
                  <a:pt x="337256" y="16234"/>
                </a:lnTo>
                <a:lnTo>
                  <a:pt x="332877" y="803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41"/>
          <p:cNvSpPr txBox="1"/>
          <p:nvPr/>
        </p:nvSpPr>
        <p:spPr>
          <a:xfrm>
            <a:off x="585704" y="6533437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altLang="zh-CN" sz="900" dirty="0">
                <a:solidFill>
                  <a:srgbClr val="231F20"/>
                </a:solidFill>
                <a:latin typeface="微软雅黑 Light"/>
                <a:cs typeface="微软雅黑 Light"/>
              </a:rPr>
              <a:t>8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000px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3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object 53"/>
          <p:cNvSpPr/>
          <p:nvPr/>
        </p:nvSpPr>
        <p:spPr>
          <a:xfrm>
            <a:off x="241590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7" name="object 54"/>
          <p:cNvSpPr txBox="1"/>
          <p:nvPr/>
        </p:nvSpPr>
        <p:spPr>
          <a:xfrm>
            <a:off x="199747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37890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lang="en-US" altLang="zh-CN"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7" name="object 36"/>
          <p:cNvSpPr>
            <a:spLocks noChangeAspect="1"/>
          </p:cNvSpPr>
          <p:nvPr/>
        </p:nvSpPr>
        <p:spPr>
          <a:xfrm>
            <a:off x="7882354" y="1818819"/>
            <a:ext cx="4500000" cy="6264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37"/>
          <p:cNvSpPr>
            <a:spLocks noChangeAspect="1"/>
          </p:cNvSpPr>
          <p:nvPr/>
        </p:nvSpPr>
        <p:spPr>
          <a:xfrm>
            <a:off x="8062354" y="2701622"/>
            <a:ext cx="4140000" cy="6348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object 3"/>
          <p:cNvSpPr txBox="1"/>
          <p:nvPr/>
        </p:nvSpPr>
        <p:spPr>
          <a:xfrm>
            <a:off x="674786" y="757632"/>
            <a:ext cx="286089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OVP-M2X   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104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631086"/>
              </p:ext>
            </p:extLst>
          </p:nvPr>
        </p:nvGraphicFramePr>
        <p:xfrm>
          <a:off x="7402322" y="4382989"/>
          <a:ext cx="5759999" cy="123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516965"/>
                <a:gridCol w="697744"/>
                <a:gridCol w="1847546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HDMI×1,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EXT×1,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CV×1,</a:t>
                      </a:r>
                      <a:r>
                        <a:rPr sz="900" spc="-1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支持1920x1080@60Hz, 支持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4Kx2K@30Hz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支持自定义分辨率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NET×4, 直连接收卡</a:t>
                      </a: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262万像素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宽度≤3840,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高度≤2500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5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7699"/>
              </p:ext>
            </p:extLst>
          </p:nvPr>
        </p:nvGraphicFramePr>
        <p:xfrm>
          <a:off x="7401917" y="5911345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517291"/>
                <a:gridCol w="697673"/>
                <a:gridCol w="184736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≤35W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、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Builder配置软件、Builder APP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HDMI2.0软线1.5M*1,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3.8KG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8" name="object 9"/>
          <p:cNvSpPr/>
          <p:nvPr/>
        </p:nvSpPr>
        <p:spPr>
          <a:xfrm>
            <a:off x="1294450" y="2523478"/>
            <a:ext cx="5039999" cy="195818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object 6"/>
          <p:cNvSpPr/>
          <p:nvPr/>
        </p:nvSpPr>
        <p:spPr>
          <a:xfrm>
            <a:off x="7394972" y="575278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18"/>
          <p:cNvSpPr txBox="1"/>
          <p:nvPr/>
        </p:nvSpPr>
        <p:spPr>
          <a:xfrm>
            <a:off x="7450011" y="575273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45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47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object 12"/>
          <p:cNvSpPr txBox="1"/>
          <p:nvPr/>
        </p:nvSpPr>
        <p:spPr>
          <a:xfrm>
            <a:off x="3148659" y="6533437"/>
            <a:ext cx="125730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49" name="object 13"/>
          <p:cNvSpPr/>
          <p:nvPr/>
        </p:nvSpPr>
        <p:spPr>
          <a:xfrm>
            <a:off x="3620346" y="6150937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50" y="54203"/>
                </a:moveTo>
                <a:lnTo>
                  <a:pt x="143421" y="55016"/>
                </a:lnTo>
                <a:lnTo>
                  <a:pt x="7645" y="206921"/>
                </a:lnTo>
                <a:lnTo>
                  <a:pt x="2414" y="214732"/>
                </a:lnTo>
                <a:lnTo>
                  <a:pt x="0" y="222780"/>
                </a:lnTo>
                <a:lnTo>
                  <a:pt x="519" y="230127"/>
                </a:lnTo>
                <a:lnTo>
                  <a:pt x="4089" y="235839"/>
                </a:lnTo>
                <a:lnTo>
                  <a:pt x="105168" y="326212"/>
                </a:lnTo>
                <a:lnTo>
                  <a:pt x="111242" y="329115"/>
                </a:lnTo>
                <a:lnTo>
                  <a:pt x="118603" y="328809"/>
                </a:lnTo>
                <a:lnTo>
                  <a:pt x="126333" y="325512"/>
                </a:lnTo>
                <a:lnTo>
                  <a:pt x="133560" y="319392"/>
                </a:lnTo>
                <a:lnTo>
                  <a:pt x="116916" y="319392"/>
                </a:lnTo>
                <a:lnTo>
                  <a:pt x="9550" y="223405"/>
                </a:lnTo>
                <a:lnTo>
                  <a:pt x="10287" y="217424"/>
                </a:lnTo>
                <a:lnTo>
                  <a:pt x="143446" y="68478"/>
                </a:lnTo>
                <a:lnTo>
                  <a:pt x="172666" y="68478"/>
                </a:lnTo>
                <a:lnTo>
                  <a:pt x="173642" y="67386"/>
                </a:lnTo>
                <a:lnTo>
                  <a:pt x="161607" y="67386"/>
                </a:lnTo>
                <a:lnTo>
                  <a:pt x="146850" y="54203"/>
                </a:lnTo>
                <a:close/>
              </a:path>
              <a:path w="314960" h="329565">
                <a:moveTo>
                  <a:pt x="172666" y="68478"/>
                </a:moveTo>
                <a:lnTo>
                  <a:pt x="143446" y="68478"/>
                </a:lnTo>
                <a:lnTo>
                  <a:pt x="255930" y="169037"/>
                </a:lnTo>
                <a:lnTo>
                  <a:pt x="122770" y="317995"/>
                </a:lnTo>
                <a:lnTo>
                  <a:pt x="116916" y="319392"/>
                </a:lnTo>
                <a:lnTo>
                  <a:pt x="133560" y="319392"/>
                </a:lnTo>
                <a:lnTo>
                  <a:pt x="269303" y="167551"/>
                </a:lnTo>
                <a:lnTo>
                  <a:pt x="269735" y="164045"/>
                </a:lnTo>
                <a:lnTo>
                  <a:pt x="254800" y="150685"/>
                </a:lnTo>
                <a:lnTo>
                  <a:pt x="260761" y="144018"/>
                </a:lnTo>
                <a:lnTo>
                  <a:pt x="248716" y="144018"/>
                </a:lnTo>
                <a:lnTo>
                  <a:pt x="168910" y="72682"/>
                </a:lnTo>
                <a:lnTo>
                  <a:pt x="172666" y="68478"/>
                </a:lnTo>
                <a:close/>
              </a:path>
              <a:path w="314960" h="329565">
                <a:moveTo>
                  <a:pt x="240490" y="14262"/>
                </a:moveTo>
                <a:lnTo>
                  <a:pt x="221119" y="14262"/>
                </a:lnTo>
                <a:lnTo>
                  <a:pt x="300926" y="85610"/>
                </a:lnTo>
                <a:lnTo>
                  <a:pt x="248716" y="144018"/>
                </a:lnTo>
                <a:lnTo>
                  <a:pt x="260761" y="144018"/>
                </a:lnTo>
                <a:lnTo>
                  <a:pt x="311937" y="86779"/>
                </a:lnTo>
                <a:lnTo>
                  <a:pt x="314299" y="84112"/>
                </a:lnTo>
                <a:lnTo>
                  <a:pt x="314731" y="80632"/>
                </a:lnTo>
                <a:lnTo>
                  <a:pt x="240490" y="14262"/>
                </a:lnTo>
                <a:close/>
              </a:path>
              <a:path w="314960" h="329565">
                <a:moveTo>
                  <a:pt x="224536" y="0"/>
                </a:moveTo>
                <a:lnTo>
                  <a:pt x="221107" y="812"/>
                </a:lnTo>
                <a:lnTo>
                  <a:pt x="218744" y="3479"/>
                </a:lnTo>
                <a:lnTo>
                  <a:pt x="161607" y="67386"/>
                </a:lnTo>
                <a:lnTo>
                  <a:pt x="173642" y="67386"/>
                </a:lnTo>
                <a:lnTo>
                  <a:pt x="221119" y="14262"/>
                </a:lnTo>
                <a:lnTo>
                  <a:pt x="240490" y="14262"/>
                </a:lnTo>
                <a:lnTo>
                  <a:pt x="22453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14"/>
          <p:cNvSpPr/>
          <p:nvPr/>
        </p:nvSpPr>
        <p:spPr>
          <a:xfrm>
            <a:off x="3828420" y="6201347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30"/>
                </a:lnTo>
                <a:lnTo>
                  <a:pt x="26339" y="14820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15"/>
          <p:cNvSpPr/>
          <p:nvPr/>
        </p:nvSpPr>
        <p:spPr>
          <a:xfrm>
            <a:off x="3860794" y="6229248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896"/>
                </a:lnTo>
                <a:lnTo>
                  <a:pt x="16586" y="25730"/>
                </a:lnTo>
                <a:lnTo>
                  <a:pt x="26339" y="14820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18"/>
          <p:cNvSpPr/>
          <p:nvPr/>
        </p:nvSpPr>
        <p:spPr>
          <a:xfrm>
            <a:off x="4421067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20"/>
          <p:cNvSpPr/>
          <p:nvPr/>
        </p:nvSpPr>
        <p:spPr>
          <a:xfrm>
            <a:off x="5633829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object 21"/>
          <p:cNvSpPr/>
          <p:nvPr/>
        </p:nvSpPr>
        <p:spPr>
          <a:xfrm>
            <a:off x="6872005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22"/>
          <p:cNvSpPr/>
          <p:nvPr/>
        </p:nvSpPr>
        <p:spPr>
          <a:xfrm>
            <a:off x="3138440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24"/>
          <p:cNvSpPr txBox="1"/>
          <p:nvPr/>
        </p:nvSpPr>
        <p:spPr>
          <a:xfrm>
            <a:off x="4452944" y="6533437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7" name="object 25"/>
          <p:cNvSpPr/>
          <p:nvPr/>
        </p:nvSpPr>
        <p:spPr>
          <a:xfrm>
            <a:off x="4982205" y="6168790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403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94" y="24849"/>
                </a:lnTo>
                <a:lnTo>
                  <a:pt x="103403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10" y="339"/>
                </a:lnTo>
                <a:lnTo>
                  <a:pt x="19662" y="1355"/>
                </a:lnTo>
                <a:lnTo>
                  <a:pt x="9786" y="3043"/>
                </a:lnTo>
                <a:lnTo>
                  <a:pt x="0" y="5397"/>
                </a:lnTo>
                <a:lnTo>
                  <a:pt x="4825" y="19850"/>
                </a:lnTo>
                <a:lnTo>
                  <a:pt x="13399" y="17836"/>
                </a:lnTo>
                <a:lnTo>
                  <a:pt x="22056" y="16390"/>
                </a:lnTo>
                <a:lnTo>
                  <a:pt x="30775" y="15519"/>
                </a:lnTo>
                <a:lnTo>
                  <a:pt x="39535" y="15227"/>
                </a:lnTo>
                <a:lnTo>
                  <a:pt x="103403" y="15227"/>
                </a:lnTo>
                <a:lnTo>
                  <a:pt x="95959" y="11223"/>
                </a:lnTo>
                <a:lnTo>
                  <a:pt x="68517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26"/>
          <p:cNvSpPr/>
          <p:nvPr/>
        </p:nvSpPr>
        <p:spPr>
          <a:xfrm>
            <a:off x="4873605" y="6199566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20" y="22555"/>
                </a:lnTo>
                <a:lnTo>
                  <a:pt x="28968" y="28028"/>
                </a:lnTo>
                <a:lnTo>
                  <a:pt x="16437" y="48063"/>
                </a:lnTo>
                <a:lnTo>
                  <a:pt x="7369" y="69554"/>
                </a:lnTo>
                <a:lnTo>
                  <a:pt x="1858" y="92194"/>
                </a:lnTo>
                <a:lnTo>
                  <a:pt x="0" y="115671"/>
                </a:lnTo>
                <a:lnTo>
                  <a:pt x="2839" y="144739"/>
                </a:lnTo>
                <a:lnTo>
                  <a:pt x="24763" y="197669"/>
                </a:lnTo>
                <a:lnTo>
                  <a:pt x="65920" y="238843"/>
                </a:lnTo>
                <a:lnTo>
                  <a:pt x="118686" y="260828"/>
                </a:lnTo>
                <a:lnTo>
                  <a:pt x="147574" y="263677"/>
                </a:lnTo>
                <a:lnTo>
                  <a:pt x="157585" y="263335"/>
                </a:lnTo>
                <a:lnTo>
                  <a:pt x="167544" y="262316"/>
                </a:lnTo>
                <a:lnTo>
                  <a:pt x="177427" y="260628"/>
                </a:lnTo>
                <a:lnTo>
                  <a:pt x="187210" y="258279"/>
                </a:lnTo>
                <a:lnTo>
                  <a:pt x="183924" y="248437"/>
                </a:lnTo>
                <a:lnTo>
                  <a:pt x="147650" y="248437"/>
                </a:lnTo>
                <a:lnTo>
                  <a:pt x="121711" y="245885"/>
                </a:lnTo>
                <a:lnTo>
                  <a:pt x="74349" y="226175"/>
                </a:lnTo>
                <a:lnTo>
                  <a:pt x="37428" y="189232"/>
                </a:lnTo>
                <a:lnTo>
                  <a:pt x="17761" y="141747"/>
                </a:lnTo>
                <a:lnTo>
                  <a:pt x="15214" y="115671"/>
                </a:lnTo>
                <a:lnTo>
                  <a:pt x="16690" y="95793"/>
                </a:lnTo>
                <a:lnTo>
                  <a:pt x="21069" y="76550"/>
                </a:lnTo>
                <a:lnTo>
                  <a:pt x="28276" y="58205"/>
                </a:lnTo>
                <a:lnTo>
                  <a:pt x="38239" y="41021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27"/>
                </a:moveTo>
                <a:lnTo>
                  <a:pt x="173808" y="245838"/>
                </a:lnTo>
                <a:lnTo>
                  <a:pt x="165146" y="247280"/>
                </a:lnTo>
                <a:lnTo>
                  <a:pt x="156418" y="248147"/>
                </a:lnTo>
                <a:lnTo>
                  <a:pt x="147650" y="248437"/>
                </a:lnTo>
                <a:lnTo>
                  <a:pt x="183924" y="248437"/>
                </a:lnTo>
                <a:lnTo>
                  <a:pt x="182384" y="243827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27"/>
          <p:cNvSpPr/>
          <p:nvPr/>
        </p:nvSpPr>
        <p:spPr>
          <a:xfrm>
            <a:off x="4997775" y="6230821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18"/>
                </a:lnTo>
                <a:lnTo>
                  <a:pt x="51155" y="159550"/>
                </a:lnTo>
                <a:lnTo>
                  <a:pt x="62915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48"/>
          <p:cNvSpPr txBox="1"/>
          <p:nvPr/>
        </p:nvSpPr>
        <p:spPr>
          <a:xfrm>
            <a:off x="5746398" y="6551391"/>
            <a:ext cx="1028524" cy="30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spcBef>
                <a:spcPts val="10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2.8”液晶屏</a:t>
            </a:r>
            <a:endParaRPr lang="en-US"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spcBef>
                <a:spcPts val="100"/>
              </a:spcBef>
            </a:pPr>
            <a:r>
              <a:rPr sz="900" dirty="0" err="1">
                <a:solidFill>
                  <a:srgbClr val="231F20"/>
                </a:solidFill>
                <a:latin typeface="微软雅黑 Light"/>
                <a:cs typeface="微软雅黑 Light"/>
              </a:rPr>
              <a:t>多语言菜单界面</a:t>
            </a:r>
            <a:endParaRPr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</p:txBody>
      </p:sp>
      <p:sp>
        <p:nvSpPr>
          <p:cNvPr id="61" name="object 49"/>
          <p:cNvSpPr/>
          <p:nvPr/>
        </p:nvSpPr>
        <p:spPr>
          <a:xfrm>
            <a:off x="6114293" y="6237565"/>
            <a:ext cx="292735" cy="190500"/>
          </a:xfrm>
          <a:custGeom>
            <a:avLst/>
            <a:gdLst/>
            <a:ahLst/>
            <a:cxnLst/>
            <a:rect l="l" t="t" r="r" b="b"/>
            <a:pathLst>
              <a:path w="292735" h="190500">
                <a:moveTo>
                  <a:pt x="285584" y="190182"/>
                </a:moveTo>
                <a:lnTo>
                  <a:pt x="6616" y="190182"/>
                </a:lnTo>
                <a:lnTo>
                  <a:pt x="2959" y="190182"/>
                </a:lnTo>
                <a:lnTo>
                  <a:pt x="0" y="187210"/>
                </a:lnTo>
                <a:lnTo>
                  <a:pt x="0" y="183553"/>
                </a:lnTo>
                <a:lnTo>
                  <a:pt x="0" y="6642"/>
                </a:lnTo>
                <a:lnTo>
                  <a:pt x="0" y="2971"/>
                </a:lnTo>
                <a:lnTo>
                  <a:pt x="2959" y="0"/>
                </a:lnTo>
                <a:lnTo>
                  <a:pt x="6616" y="0"/>
                </a:lnTo>
                <a:lnTo>
                  <a:pt x="285584" y="0"/>
                </a:lnTo>
                <a:lnTo>
                  <a:pt x="289242" y="0"/>
                </a:lnTo>
                <a:lnTo>
                  <a:pt x="292201" y="2971"/>
                </a:lnTo>
                <a:lnTo>
                  <a:pt x="292201" y="6642"/>
                </a:lnTo>
                <a:lnTo>
                  <a:pt x="292201" y="183553"/>
                </a:lnTo>
                <a:lnTo>
                  <a:pt x="292201" y="187210"/>
                </a:lnTo>
                <a:lnTo>
                  <a:pt x="289242" y="190182"/>
                </a:lnTo>
                <a:lnTo>
                  <a:pt x="285584" y="190182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50"/>
          <p:cNvSpPr/>
          <p:nvPr/>
        </p:nvSpPr>
        <p:spPr>
          <a:xfrm>
            <a:off x="6091115" y="6214412"/>
            <a:ext cx="339090" cy="237490"/>
          </a:xfrm>
          <a:custGeom>
            <a:avLst/>
            <a:gdLst/>
            <a:ahLst/>
            <a:cxnLst/>
            <a:rect l="l" t="t" r="r" b="b"/>
            <a:pathLst>
              <a:path w="339089" h="237490">
                <a:moveTo>
                  <a:pt x="317881" y="0"/>
                </a:moveTo>
                <a:lnTo>
                  <a:pt x="21031" y="0"/>
                </a:lnTo>
                <a:lnTo>
                  <a:pt x="12853" y="2091"/>
                </a:lnTo>
                <a:lnTo>
                  <a:pt x="6167" y="7791"/>
                </a:lnTo>
                <a:lnTo>
                  <a:pt x="1655" y="16234"/>
                </a:lnTo>
                <a:lnTo>
                  <a:pt x="0" y="26555"/>
                </a:lnTo>
                <a:lnTo>
                  <a:pt x="0" y="210883"/>
                </a:lnTo>
                <a:lnTo>
                  <a:pt x="1655" y="221210"/>
                </a:lnTo>
                <a:lnTo>
                  <a:pt x="6167" y="229652"/>
                </a:lnTo>
                <a:lnTo>
                  <a:pt x="12853" y="235349"/>
                </a:lnTo>
                <a:lnTo>
                  <a:pt x="21031" y="237439"/>
                </a:lnTo>
                <a:lnTo>
                  <a:pt x="317881" y="237439"/>
                </a:lnTo>
                <a:lnTo>
                  <a:pt x="326058" y="235349"/>
                </a:lnTo>
                <a:lnTo>
                  <a:pt x="332744" y="229652"/>
                </a:lnTo>
                <a:lnTo>
                  <a:pt x="333694" y="227876"/>
                </a:lnTo>
                <a:lnTo>
                  <a:pt x="13741" y="227876"/>
                </a:lnTo>
                <a:lnTo>
                  <a:pt x="7810" y="219684"/>
                </a:lnTo>
                <a:lnTo>
                  <a:pt x="7810" y="17754"/>
                </a:lnTo>
                <a:lnTo>
                  <a:pt x="13741" y="8039"/>
                </a:lnTo>
                <a:lnTo>
                  <a:pt x="332877" y="8039"/>
                </a:lnTo>
                <a:lnTo>
                  <a:pt x="332744" y="7791"/>
                </a:lnTo>
                <a:lnTo>
                  <a:pt x="326058" y="2091"/>
                </a:lnTo>
                <a:lnTo>
                  <a:pt x="317881" y="0"/>
                </a:lnTo>
                <a:close/>
              </a:path>
              <a:path w="339089" h="237490">
                <a:moveTo>
                  <a:pt x="332877" y="8039"/>
                </a:moveTo>
                <a:lnTo>
                  <a:pt x="325170" y="8039"/>
                </a:lnTo>
                <a:lnTo>
                  <a:pt x="331101" y="17754"/>
                </a:lnTo>
                <a:lnTo>
                  <a:pt x="331101" y="219684"/>
                </a:lnTo>
                <a:lnTo>
                  <a:pt x="325170" y="227876"/>
                </a:lnTo>
                <a:lnTo>
                  <a:pt x="333694" y="227876"/>
                </a:lnTo>
                <a:lnTo>
                  <a:pt x="337256" y="221210"/>
                </a:lnTo>
                <a:lnTo>
                  <a:pt x="338912" y="210883"/>
                </a:lnTo>
                <a:lnTo>
                  <a:pt x="338912" y="26555"/>
                </a:lnTo>
                <a:lnTo>
                  <a:pt x="337256" y="16234"/>
                </a:lnTo>
                <a:lnTo>
                  <a:pt x="332877" y="803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41"/>
          <p:cNvSpPr txBox="1"/>
          <p:nvPr/>
        </p:nvSpPr>
        <p:spPr>
          <a:xfrm>
            <a:off x="585704" y="6533437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sz="90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384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最高</a:t>
            </a:r>
            <a:r>
              <a:rPr lang="en-US" sz="90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250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4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53"/>
          <p:cNvSpPr/>
          <p:nvPr/>
        </p:nvSpPr>
        <p:spPr>
          <a:xfrm>
            <a:off x="240828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54"/>
          <p:cNvSpPr txBox="1"/>
          <p:nvPr/>
        </p:nvSpPr>
        <p:spPr>
          <a:xfrm>
            <a:off x="198985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</a:t>
            </a:r>
            <a:r>
              <a:rPr lang="en-US"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37128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77" name="object 13"/>
          <p:cNvSpPr txBox="1"/>
          <p:nvPr/>
        </p:nvSpPr>
        <p:spPr>
          <a:xfrm>
            <a:off x="10746143" y="1535088"/>
            <a:ext cx="1772248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</a:t>
            </a:r>
            <a:r>
              <a:rPr lang="en-US" altLang="zh-CN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482.6×230×66.6</a:t>
            </a:r>
            <a:r>
              <a:rPr lang="en-US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78" name="object 12"/>
          <p:cNvSpPr txBox="1"/>
          <p:nvPr/>
        </p:nvSpPr>
        <p:spPr>
          <a:xfrm>
            <a:off x="7867412" y="3502573"/>
            <a:ext cx="4644334" cy="56169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EXT*1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扩展接口出厂标配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HDMI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，也可根据客户需求，灵活选配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SDI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接口或无线同屏模块</a:t>
            </a: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 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配无线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WiFi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，支持手机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APP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无线控制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5" descr="C:\Users\cuicf\Downloads\27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-2000"/>
                    </a14:imgEffect>
                    <a14:imgEffect>
                      <a14:sharpenSoften amoun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660969" y="3143251"/>
            <a:ext cx="4133589" cy="50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1694" y="1826735"/>
            <a:ext cx="6373458" cy="422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object 8"/>
          <p:cNvSpPr>
            <a:spLocks noChangeAspect="1"/>
          </p:cNvSpPr>
          <p:nvPr/>
        </p:nvSpPr>
        <p:spPr>
          <a:xfrm>
            <a:off x="1314693" y="2614757"/>
            <a:ext cx="5022894" cy="189310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3" name="object 30"/>
          <p:cNvSpPr>
            <a:spLocks noChangeAspect="1"/>
          </p:cNvSpPr>
          <p:nvPr/>
        </p:nvSpPr>
        <p:spPr>
          <a:xfrm>
            <a:off x="7883913" y="1816709"/>
            <a:ext cx="4500000" cy="67926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M1X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" name="object 6"/>
          <p:cNvSpPr txBox="1"/>
          <p:nvPr/>
        </p:nvSpPr>
        <p:spPr>
          <a:xfrm>
            <a:off x="7883913" y="3500720"/>
            <a:ext cx="4985223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tabLst>
                <a:tab pos="78740" algn="l"/>
              </a:tabLst>
            </a:pPr>
            <a:r>
              <a:rPr sz="900" b="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</a:t>
            </a:r>
            <a:r>
              <a:rPr lang="en-US" sz="900" b="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标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配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2.8"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液晶屏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(320x240)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支持多语言菜单界面 </a:t>
            </a:r>
            <a:r>
              <a:rPr lang="en-US" altLang="zh-CN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</a:t>
            </a:r>
            <a:r>
              <a:rPr lang="zh-CN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中文、英文、俄文、越南语）</a:t>
            </a:r>
          </a:p>
        </p:txBody>
      </p:sp>
      <p:pic>
        <p:nvPicPr>
          <p:cNvPr id="14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object 3"/>
          <p:cNvSpPr txBox="1"/>
          <p:nvPr/>
        </p:nvSpPr>
        <p:spPr>
          <a:xfrm>
            <a:off x="674786" y="757632"/>
            <a:ext cx="2860894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OVP-M1X   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131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万像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千兆网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口</a:t>
            </a:r>
          </a:p>
        </p:txBody>
      </p:sp>
      <p:sp>
        <p:nvSpPr>
          <p:cNvPr id="71" name="object 13"/>
          <p:cNvSpPr txBox="1"/>
          <p:nvPr/>
        </p:nvSpPr>
        <p:spPr>
          <a:xfrm>
            <a:off x="10705503" y="1535088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</a:t>
            </a:r>
            <a:r>
              <a:rPr lang="en-US" altLang="zh-CN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482.6×230×66.6</a:t>
            </a:r>
            <a:r>
              <a:rPr lang="en-US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graphicFrame>
        <p:nvGraphicFramePr>
          <p:cNvPr id="72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155069"/>
              </p:ext>
            </p:extLst>
          </p:nvPr>
        </p:nvGraphicFramePr>
        <p:xfrm>
          <a:off x="7399886" y="4382491"/>
          <a:ext cx="5760001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516966"/>
                <a:gridCol w="697744"/>
                <a:gridCol w="1847547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HDMI×2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CV×1,</a:t>
                      </a:r>
                      <a:r>
                        <a:rPr sz="90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支持1920x1080@60Hz, 支持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4Kx2K@30Hz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支持自定义分辨率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 ×2, 直连接收卡</a:t>
                      </a: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131万像素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宽度≤3840,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高度≤2500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3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868496"/>
              </p:ext>
            </p:extLst>
          </p:nvPr>
        </p:nvGraphicFramePr>
        <p:xfrm>
          <a:off x="7399468" y="5916101"/>
          <a:ext cx="5760000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517292"/>
                <a:gridCol w="697673"/>
                <a:gridCol w="184736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≤35W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液晶菜单、面板按键、LedshowTV演播器、</a:t>
                      </a:r>
                      <a:endParaRPr lang="en-US" sz="900" spc="-5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Builder配置软件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六类软网线1.5M*1,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HDMI2.0软线1.5M*1, HDMI-</a:t>
                      </a:r>
                      <a:r>
                        <a:rPr sz="900" b="0" dirty="0" err="1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DVI转接头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*1</a:t>
                      </a:r>
                      <a:endParaRPr sz="900" b="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≤3.8KG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1" name="object 6"/>
          <p:cNvSpPr/>
          <p:nvPr/>
        </p:nvSpPr>
        <p:spPr>
          <a:xfrm>
            <a:off x="7394972" y="575278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18"/>
          <p:cNvSpPr txBox="1"/>
          <p:nvPr/>
        </p:nvSpPr>
        <p:spPr>
          <a:xfrm>
            <a:off x="7450011" y="575273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67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pic>
        <p:nvPicPr>
          <p:cNvPr id="74" name="Picture 2" descr="C:\Users\meimei\Desktop\OVP-M1X-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3913" y="2735220"/>
            <a:ext cx="4140000" cy="62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object 12"/>
          <p:cNvSpPr txBox="1"/>
          <p:nvPr/>
        </p:nvSpPr>
        <p:spPr>
          <a:xfrm>
            <a:off x="3148659" y="6533437"/>
            <a:ext cx="125730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7" name="object 13"/>
          <p:cNvSpPr/>
          <p:nvPr/>
        </p:nvSpPr>
        <p:spPr>
          <a:xfrm>
            <a:off x="3620346" y="6150937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50" y="54203"/>
                </a:moveTo>
                <a:lnTo>
                  <a:pt x="143421" y="55016"/>
                </a:lnTo>
                <a:lnTo>
                  <a:pt x="7645" y="206921"/>
                </a:lnTo>
                <a:lnTo>
                  <a:pt x="2414" y="214732"/>
                </a:lnTo>
                <a:lnTo>
                  <a:pt x="0" y="222780"/>
                </a:lnTo>
                <a:lnTo>
                  <a:pt x="519" y="230127"/>
                </a:lnTo>
                <a:lnTo>
                  <a:pt x="4089" y="235839"/>
                </a:lnTo>
                <a:lnTo>
                  <a:pt x="105168" y="326212"/>
                </a:lnTo>
                <a:lnTo>
                  <a:pt x="111242" y="329115"/>
                </a:lnTo>
                <a:lnTo>
                  <a:pt x="118603" y="328809"/>
                </a:lnTo>
                <a:lnTo>
                  <a:pt x="126333" y="325512"/>
                </a:lnTo>
                <a:lnTo>
                  <a:pt x="133560" y="319392"/>
                </a:lnTo>
                <a:lnTo>
                  <a:pt x="116916" y="319392"/>
                </a:lnTo>
                <a:lnTo>
                  <a:pt x="9550" y="223405"/>
                </a:lnTo>
                <a:lnTo>
                  <a:pt x="10287" y="217424"/>
                </a:lnTo>
                <a:lnTo>
                  <a:pt x="143446" y="68478"/>
                </a:lnTo>
                <a:lnTo>
                  <a:pt x="172666" y="68478"/>
                </a:lnTo>
                <a:lnTo>
                  <a:pt x="173642" y="67386"/>
                </a:lnTo>
                <a:lnTo>
                  <a:pt x="161607" y="67386"/>
                </a:lnTo>
                <a:lnTo>
                  <a:pt x="146850" y="54203"/>
                </a:lnTo>
                <a:close/>
              </a:path>
              <a:path w="314960" h="329565">
                <a:moveTo>
                  <a:pt x="172666" y="68478"/>
                </a:moveTo>
                <a:lnTo>
                  <a:pt x="143446" y="68478"/>
                </a:lnTo>
                <a:lnTo>
                  <a:pt x="255930" y="169037"/>
                </a:lnTo>
                <a:lnTo>
                  <a:pt x="122770" y="317995"/>
                </a:lnTo>
                <a:lnTo>
                  <a:pt x="116916" y="319392"/>
                </a:lnTo>
                <a:lnTo>
                  <a:pt x="133560" y="319392"/>
                </a:lnTo>
                <a:lnTo>
                  <a:pt x="269303" y="167551"/>
                </a:lnTo>
                <a:lnTo>
                  <a:pt x="269735" y="164045"/>
                </a:lnTo>
                <a:lnTo>
                  <a:pt x="254800" y="150685"/>
                </a:lnTo>
                <a:lnTo>
                  <a:pt x="260761" y="144018"/>
                </a:lnTo>
                <a:lnTo>
                  <a:pt x="248716" y="144018"/>
                </a:lnTo>
                <a:lnTo>
                  <a:pt x="168910" y="72682"/>
                </a:lnTo>
                <a:lnTo>
                  <a:pt x="172666" y="68478"/>
                </a:lnTo>
                <a:close/>
              </a:path>
              <a:path w="314960" h="329565">
                <a:moveTo>
                  <a:pt x="240490" y="14262"/>
                </a:moveTo>
                <a:lnTo>
                  <a:pt x="221119" y="14262"/>
                </a:lnTo>
                <a:lnTo>
                  <a:pt x="300926" y="85610"/>
                </a:lnTo>
                <a:lnTo>
                  <a:pt x="248716" y="144018"/>
                </a:lnTo>
                <a:lnTo>
                  <a:pt x="260761" y="144018"/>
                </a:lnTo>
                <a:lnTo>
                  <a:pt x="311937" y="86779"/>
                </a:lnTo>
                <a:lnTo>
                  <a:pt x="314299" y="84112"/>
                </a:lnTo>
                <a:lnTo>
                  <a:pt x="314731" y="80632"/>
                </a:lnTo>
                <a:lnTo>
                  <a:pt x="240490" y="14262"/>
                </a:lnTo>
                <a:close/>
              </a:path>
              <a:path w="314960" h="329565">
                <a:moveTo>
                  <a:pt x="224536" y="0"/>
                </a:moveTo>
                <a:lnTo>
                  <a:pt x="221107" y="812"/>
                </a:lnTo>
                <a:lnTo>
                  <a:pt x="218744" y="3479"/>
                </a:lnTo>
                <a:lnTo>
                  <a:pt x="161607" y="67386"/>
                </a:lnTo>
                <a:lnTo>
                  <a:pt x="173642" y="67386"/>
                </a:lnTo>
                <a:lnTo>
                  <a:pt x="221119" y="14262"/>
                </a:lnTo>
                <a:lnTo>
                  <a:pt x="240490" y="14262"/>
                </a:lnTo>
                <a:lnTo>
                  <a:pt x="22453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14"/>
          <p:cNvSpPr/>
          <p:nvPr/>
        </p:nvSpPr>
        <p:spPr>
          <a:xfrm>
            <a:off x="3828420" y="6201347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30"/>
                </a:lnTo>
                <a:lnTo>
                  <a:pt x="26339" y="14820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15"/>
          <p:cNvSpPr/>
          <p:nvPr/>
        </p:nvSpPr>
        <p:spPr>
          <a:xfrm>
            <a:off x="3860794" y="6229248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896"/>
                </a:lnTo>
                <a:lnTo>
                  <a:pt x="16586" y="25730"/>
                </a:lnTo>
                <a:lnTo>
                  <a:pt x="26339" y="14820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18"/>
          <p:cNvSpPr/>
          <p:nvPr/>
        </p:nvSpPr>
        <p:spPr>
          <a:xfrm>
            <a:off x="4421067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20"/>
          <p:cNvSpPr/>
          <p:nvPr/>
        </p:nvSpPr>
        <p:spPr>
          <a:xfrm>
            <a:off x="5633829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object 21"/>
          <p:cNvSpPr/>
          <p:nvPr/>
        </p:nvSpPr>
        <p:spPr>
          <a:xfrm>
            <a:off x="6872005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22"/>
          <p:cNvSpPr/>
          <p:nvPr/>
        </p:nvSpPr>
        <p:spPr>
          <a:xfrm>
            <a:off x="3138440" y="6133465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24"/>
          <p:cNvSpPr txBox="1"/>
          <p:nvPr/>
        </p:nvSpPr>
        <p:spPr>
          <a:xfrm>
            <a:off x="4452944" y="6533437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5" name="object 25"/>
          <p:cNvSpPr/>
          <p:nvPr/>
        </p:nvSpPr>
        <p:spPr>
          <a:xfrm>
            <a:off x="4982205" y="6168790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58" y="212763"/>
                </a:moveTo>
                <a:lnTo>
                  <a:pt x="123558" y="263359"/>
                </a:lnTo>
                <a:lnTo>
                  <a:pt x="174155" y="263359"/>
                </a:lnTo>
                <a:lnTo>
                  <a:pt x="153187" y="242392"/>
                </a:lnTo>
                <a:lnTo>
                  <a:pt x="157340" y="236880"/>
                </a:lnTo>
                <a:lnTo>
                  <a:pt x="160606" y="231762"/>
                </a:lnTo>
                <a:lnTo>
                  <a:pt x="142557" y="231762"/>
                </a:lnTo>
                <a:lnTo>
                  <a:pt x="123558" y="212763"/>
                </a:lnTo>
                <a:close/>
              </a:path>
              <a:path w="187325" h="263525">
                <a:moveTo>
                  <a:pt x="103403" y="15227"/>
                </a:moveTo>
                <a:lnTo>
                  <a:pt x="39535" y="15227"/>
                </a:lnTo>
                <a:lnTo>
                  <a:pt x="65488" y="17783"/>
                </a:lnTo>
                <a:lnTo>
                  <a:pt x="90120" y="25292"/>
                </a:lnTo>
                <a:lnTo>
                  <a:pt x="133134" y="54216"/>
                </a:lnTo>
                <a:lnTo>
                  <a:pt x="161971" y="97231"/>
                </a:lnTo>
                <a:lnTo>
                  <a:pt x="171996" y="148018"/>
                </a:lnTo>
                <a:lnTo>
                  <a:pt x="170453" y="168289"/>
                </a:lnTo>
                <a:lnTo>
                  <a:pt x="165881" y="187891"/>
                </a:lnTo>
                <a:lnTo>
                  <a:pt x="158365" y="206563"/>
                </a:lnTo>
                <a:lnTo>
                  <a:pt x="147993" y="224040"/>
                </a:lnTo>
                <a:lnTo>
                  <a:pt x="142557" y="231762"/>
                </a:lnTo>
                <a:lnTo>
                  <a:pt x="160606" y="231762"/>
                </a:lnTo>
                <a:lnTo>
                  <a:pt x="170260" y="216632"/>
                </a:lnTo>
                <a:lnTo>
                  <a:pt x="179616" y="194862"/>
                </a:lnTo>
                <a:lnTo>
                  <a:pt x="185304" y="171882"/>
                </a:lnTo>
                <a:lnTo>
                  <a:pt x="187223" y="148005"/>
                </a:lnTo>
                <a:lnTo>
                  <a:pt x="184383" y="118947"/>
                </a:lnTo>
                <a:lnTo>
                  <a:pt x="176037" y="91408"/>
                </a:lnTo>
                <a:lnTo>
                  <a:pt x="162448" y="66031"/>
                </a:lnTo>
                <a:lnTo>
                  <a:pt x="143878" y="43459"/>
                </a:lnTo>
                <a:lnTo>
                  <a:pt x="121294" y="24849"/>
                </a:lnTo>
                <a:lnTo>
                  <a:pt x="103403" y="15227"/>
                </a:lnTo>
                <a:close/>
              </a:path>
              <a:path w="187325" h="263525">
                <a:moveTo>
                  <a:pt x="39611" y="0"/>
                </a:moveTo>
                <a:lnTo>
                  <a:pt x="29610" y="339"/>
                </a:lnTo>
                <a:lnTo>
                  <a:pt x="19662" y="1355"/>
                </a:lnTo>
                <a:lnTo>
                  <a:pt x="9786" y="3043"/>
                </a:lnTo>
                <a:lnTo>
                  <a:pt x="0" y="5397"/>
                </a:lnTo>
                <a:lnTo>
                  <a:pt x="4825" y="19850"/>
                </a:lnTo>
                <a:lnTo>
                  <a:pt x="13399" y="17836"/>
                </a:lnTo>
                <a:lnTo>
                  <a:pt x="22056" y="16390"/>
                </a:lnTo>
                <a:lnTo>
                  <a:pt x="30775" y="15519"/>
                </a:lnTo>
                <a:lnTo>
                  <a:pt x="39535" y="15227"/>
                </a:lnTo>
                <a:lnTo>
                  <a:pt x="103403" y="15227"/>
                </a:lnTo>
                <a:lnTo>
                  <a:pt x="95959" y="11223"/>
                </a:lnTo>
                <a:lnTo>
                  <a:pt x="68517" y="2850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object 26"/>
          <p:cNvSpPr/>
          <p:nvPr/>
        </p:nvSpPr>
        <p:spPr>
          <a:xfrm>
            <a:off x="4873605" y="6199566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20" y="22555"/>
                </a:lnTo>
                <a:lnTo>
                  <a:pt x="28968" y="28028"/>
                </a:lnTo>
                <a:lnTo>
                  <a:pt x="16437" y="48063"/>
                </a:lnTo>
                <a:lnTo>
                  <a:pt x="7369" y="69554"/>
                </a:lnTo>
                <a:lnTo>
                  <a:pt x="1858" y="92194"/>
                </a:lnTo>
                <a:lnTo>
                  <a:pt x="0" y="115671"/>
                </a:lnTo>
                <a:lnTo>
                  <a:pt x="2839" y="144739"/>
                </a:lnTo>
                <a:lnTo>
                  <a:pt x="24763" y="197669"/>
                </a:lnTo>
                <a:lnTo>
                  <a:pt x="65920" y="238843"/>
                </a:lnTo>
                <a:lnTo>
                  <a:pt x="118686" y="260828"/>
                </a:lnTo>
                <a:lnTo>
                  <a:pt x="147574" y="263677"/>
                </a:lnTo>
                <a:lnTo>
                  <a:pt x="157585" y="263335"/>
                </a:lnTo>
                <a:lnTo>
                  <a:pt x="167544" y="262316"/>
                </a:lnTo>
                <a:lnTo>
                  <a:pt x="177427" y="260628"/>
                </a:lnTo>
                <a:lnTo>
                  <a:pt x="187210" y="258279"/>
                </a:lnTo>
                <a:lnTo>
                  <a:pt x="183924" y="248437"/>
                </a:lnTo>
                <a:lnTo>
                  <a:pt x="147650" y="248437"/>
                </a:lnTo>
                <a:lnTo>
                  <a:pt x="121711" y="245885"/>
                </a:lnTo>
                <a:lnTo>
                  <a:pt x="74349" y="226175"/>
                </a:lnTo>
                <a:lnTo>
                  <a:pt x="37428" y="189232"/>
                </a:lnTo>
                <a:lnTo>
                  <a:pt x="17761" y="141747"/>
                </a:lnTo>
                <a:lnTo>
                  <a:pt x="15214" y="115671"/>
                </a:lnTo>
                <a:lnTo>
                  <a:pt x="16690" y="95793"/>
                </a:lnTo>
                <a:lnTo>
                  <a:pt x="21069" y="76550"/>
                </a:lnTo>
                <a:lnTo>
                  <a:pt x="28276" y="58205"/>
                </a:lnTo>
                <a:lnTo>
                  <a:pt x="38239" y="41021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27"/>
                </a:moveTo>
                <a:lnTo>
                  <a:pt x="173808" y="245838"/>
                </a:lnTo>
                <a:lnTo>
                  <a:pt x="165146" y="247280"/>
                </a:lnTo>
                <a:lnTo>
                  <a:pt x="156418" y="248147"/>
                </a:lnTo>
                <a:lnTo>
                  <a:pt x="147650" y="248437"/>
                </a:lnTo>
                <a:lnTo>
                  <a:pt x="183924" y="248437"/>
                </a:lnTo>
                <a:lnTo>
                  <a:pt x="182384" y="243827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object 27"/>
          <p:cNvSpPr/>
          <p:nvPr/>
        </p:nvSpPr>
        <p:spPr>
          <a:xfrm>
            <a:off x="4997775" y="6230821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18"/>
                </a:lnTo>
                <a:lnTo>
                  <a:pt x="51155" y="159550"/>
                </a:lnTo>
                <a:lnTo>
                  <a:pt x="62915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8" name="object 48"/>
          <p:cNvSpPr txBox="1"/>
          <p:nvPr/>
        </p:nvSpPr>
        <p:spPr>
          <a:xfrm>
            <a:off x="5746398" y="6551391"/>
            <a:ext cx="1028524" cy="30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spcBef>
                <a:spcPts val="100"/>
              </a:spcBef>
            </a:pPr>
            <a:r>
              <a:rPr sz="900" dirty="0">
                <a:solidFill>
                  <a:srgbClr val="231F20"/>
                </a:solidFill>
                <a:latin typeface="微软雅黑 Light"/>
                <a:cs typeface="微软雅黑 Light"/>
              </a:rPr>
              <a:t>2.8”液晶屏</a:t>
            </a:r>
            <a:endParaRPr lang="en-US"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  <a:p>
            <a:pPr marR="5080" algn="ctr">
              <a:spcBef>
                <a:spcPts val="100"/>
              </a:spcBef>
            </a:pPr>
            <a:r>
              <a:rPr sz="900" dirty="0" err="1">
                <a:solidFill>
                  <a:srgbClr val="231F20"/>
                </a:solidFill>
                <a:latin typeface="微软雅黑 Light"/>
                <a:cs typeface="微软雅黑 Light"/>
              </a:rPr>
              <a:t>多语言菜单界面</a:t>
            </a:r>
            <a:endParaRPr sz="900" dirty="0">
              <a:solidFill>
                <a:srgbClr val="231F20"/>
              </a:solidFill>
              <a:latin typeface="微软雅黑 Light"/>
              <a:cs typeface="微软雅黑 Light"/>
            </a:endParaRPr>
          </a:p>
        </p:txBody>
      </p:sp>
      <p:sp>
        <p:nvSpPr>
          <p:cNvPr id="89" name="object 49"/>
          <p:cNvSpPr/>
          <p:nvPr/>
        </p:nvSpPr>
        <p:spPr>
          <a:xfrm>
            <a:off x="6114293" y="6237565"/>
            <a:ext cx="292735" cy="190500"/>
          </a:xfrm>
          <a:custGeom>
            <a:avLst/>
            <a:gdLst/>
            <a:ahLst/>
            <a:cxnLst/>
            <a:rect l="l" t="t" r="r" b="b"/>
            <a:pathLst>
              <a:path w="292735" h="190500">
                <a:moveTo>
                  <a:pt x="285584" y="190182"/>
                </a:moveTo>
                <a:lnTo>
                  <a:pt x="6616" y="190182"/>
                </a:lnTo>
                <a:lnTo>
                  <a:pt x="2959" y="190182"/>
                </a:lnTo>
                <a:lnTo>
                  <a:pt x="0" y="187210"/>
                </a:lnTo>
                <a:lnTo>
                  <a:pt x="0" y="183553"/>
                </a:lnTo>
                <a:lnTo>
                  <a:pt x="0" y="6642"/>
                </a:lnTo>
                <a:lnTo>
                  <a:pt x="0" y="2971"/>
                </a:lnTo>
                <a:lnTo>
                  <a:pt x="2959" y="0"/>
                </a:lnTo>
                <a:lnTo>
                  <a:pt x="6616" y="0"/>
                </a:lnTo>
                <a:lnTo>
                  <a:pt x="285584" y="0"/>
                </a:lnTo>
                <a:lnTo>
                  <a:pt x="289242" y="0"/>
                </a:lnTo>
                <a:lnTo>
                  <a:pt x="292201" y="2971"/>
                </a:lnTo>
                <a:lnTo>
                  <a:pt x="292201" y="6642"/>
                </a:lnTo>
                <a:lnTo>
                  <a:pt x="292201" y="183553"/>
                </a:lnTo>
                <a:lnTo>
                  <a:pt x="292201" y="187210"/>
                </a:lnTo>
                <a:lnTo>
                  <a:pt x="289242" y="190182"/>
                </a:lnTo>
                <a:lnTo>
                  <a:pt x="285584" y="190182"/>
                </a:lnTo>
                <a:close/>
              </a:path>
            </a:pathLst>
          </a:custGeom>
          <a:ln w="3175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object 50"/>
          <p:cNvSpPr/>
          <p:nvPr/>
        </p:nvSpPr>
        <p:spPr>
          <a:xfrm>
            <a:off x="6091115" y="6214412"/>
            <a:ext cx="339090" cy="237490"/>
          </a:xfrm>
          <a:custGeom>
            <a:avLst/>
            <a:gdLst/>
            <a:ahLst/>
            <a:cxnLst/>
            <a:rect l="l" t="t" r="r" b="b"/>
            <a:pathLst>
              <a:path w="339089" h="237490">
                <a:moveTo>
                  <a:pt x="317881" y="0"/>
                </a:moveTo>
                <a:lnTo>
                  <a:pt x="21031" y="0"/>
                </a:lnTo>
                <a:lnTo>
                  <a:pt x="12853" y="2091"/>
                </a:lnTo>
                <a:lnTo>
                  <a:pt x="6167" y="7791"/>
                </a:lnTo>
                <a:lnTo>
                  <a:pt x="1655" y="16234"/>
                </a:lnTo>
                <a:lnTo>
                  <a:pt x="0" y="26555"/>
                </a:lnTo>
                <a:lnTo>
                  <a:pt x="0" y="210883"/>
                </a:lnTo>
                <a:lnTo>
                  <a:pt x="1655" y="221210"/>
                </a:lnTo>
                <a:lnTo>
                  <a:pt x="6167" y="229652"/>
                </a:lnTo>
                <a:lnTo>
                  <a:pt x="12853" y="235349"/>
                </a:lnTo>
                <a:lnTo>
                  <a:pt x="21031" y="237439"/>
                </a:lnTo>
                <a:lnTo>
                  <a:pt x="317881" y="237439"/>
                </a:lnTo>
                <a:lnTo>
                  <a:pt x="326058" y="235349"/>
                </a:lnTo>
                <a:lnTo>
                  <a:pt x="332744" y="229652"/>
                </a:lnTo>
                <a:lnTo>
                  <a:pt x="333694" y="227876"/>
                </a:lnTo>
                <a:lnTo>
                  <a:pt x="13741" y="227876"/>
                </a:lnTo>
                <a:lnTo>
                  <a:pt x="7810" y="219684"/>
                </a:lnTo>
                <a:lnTo>
                  <a:pt x="7810" y="17754"/>
                </a:lnTo>
                <a:lnTo>
                  <a:pt x="13741" y="8039"/>
                </a:lnTo>
                <a:lnTo>
                  <a:pt x="332877" y="8039"/>
                </a:lnTo>
                <a:lnTo>
                  <a:pt x="332744" y="7791"/>
                </a:lnTo>
                <a:lnTo>
                  <a:pt x="326058" y="2091"/>
                </a:lnTo>
                <a:lnTo>
                  <a:pt x="317881" y="0"/>
                </a:lnTo>
                <a:close/>
              </a:path>
              <a:path w="339089" h="237490">
                <a:moveTo>
                  <a:pt x="332877" y="8039"/>
                </a:moveTo>
                <a:lnTo>
                  <a:pt x="325170" y="8039"/>
                </a:lnTo>
                <a:lnTo>
                  <a:pt x="331101" y="17754"/>
                </a:lnTo>
                <a:lnTo>
                  <a:pt x="331101" y="219684"/>
                </a:lnTo>
                <a:lnTo>
                  <a:pt x="325170" y="227876"/>
                </a:lnTo>
                <a:lnTo>
                  <a:pt x="333694" y="227876"/>
                </a:lnTo>
                <a:lnTo>
                  <a:pt x="337256" y="221210"/>
                </a:lnTo>
                <a:lnTo>
                  <a:pt x="338912" y="210883"/>
                </a:lnTo>
                <a:lnTo>
                  <a:pt x="338912" y="26555"/>
                </a:lnTo>
                <a:lnTo>
                  <a:pt x="337256" y="16234"/>
                </a:lnTo>
                <a:lnTo>
                  <a:pt x="332877" y="803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1" name="object 41"/>
          <p:cNvSpPr txBox="1"/>
          <p:nvPr/>
        </p:nvSpPr>
        <p:spPr>
          <a:xfrm>
            <a:off x="585704" y="6533437"/>
            <a:ext cx="1428363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最宽</a:t>
            </a:r>
            <a:r>
              <a:rPr lang="en-US" sz="90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384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0px</a:t>
            </a: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/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最高</a:t>
            </a:r>
            <a:r>
              <a:rPr lang="en-US" sz="90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250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2" name="object 42"/>
          <p:cNvSpPr/>
          <p:nvPr/>
        </p:nvSpPr>
        <p:spPr>
          <a:xfrm>
            <a:off x="196495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44"/>
          <p:cNvSpPr/>
          <p:nvPr/>
        </p:nvSpPr>
        <p:spPr>
          <a:xfrm>
            <a:off x="637886" y="612708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4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object 48"/>
          <p:cNvSpPr/>
          <p:nvPr/>
        </p:nvSpPr>
        <p:spPr>
          <a:xfrm>
            <a:off x="1145651" y="6149331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53"/>
          <p:cNvSpPr/>
          <p:nvPr/>
        </p:nvSpPr>
        <p:spPr>
          <a:xfrm>
            <a:off x="240828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object 54"/>
          <p:cNvSpPr txBox="1"/>
          <p:nvPr/>
        </p:nvSpPr>
        <p:spPr>
          <a:xfrm>
            <a:off x="198985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</a:t>
            </a:r>
            <a:r>
              <a:rPr lang="en-US"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37128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30"/>
          <p:cNvSpPr/>
          <p:nvPr/>
        </p:nvSpPr>
        <p:spPr>
          <a:xfrm>
            <a:off x="7408672" y="1210017"/>
            <a:ext cx="1046476" cy="23848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416138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244579"/>
            <a:ext cx="1541347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L3X/</a:t>
            </a: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</a:t>
            </a:r>
            <a:r>
              <a:rPr lang="en-US" altLang="zh-CN"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object 23"/>
          <p:cNvSpPr txBox="1"/>
          <p:nvPr/>
        </p:nvSpPr>
        <p:spPr>
          <a:xfrm>
            <a:off x="7874883" y="3637892"/>
            <a:ext cx="3194437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</a:t>
            </a:r>
            <a:r>
              <a:rPr sz="900" b="0" spc="-1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前面板两侧弯角支持90°旋转，便于屏内贴墙安装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74" name="object 25"/>
          <p:cNvSpPr>
            <a:spLocks noChangeAspect="1"/>
          </p:cNvSpPr>
          <p:nvPr/>
        </p:nvSpPr>
        <p:spPr>
          <a:xfrm>
            <a:off x="1427049" y="2466517"/>
            <a:ext cx="4680000" cy="212485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5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object 33"/>
          <p:cNvSpPr txBox="1"/>
          <p:nvPr/>
        </p:nvSpPr>
        <p:spPr>
          <a:xfrm>
            <a:off x="8494886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object 4"/>
          <p:cNvSpPr>
            <a:spLocks noChangeAspect="1"/>
          </p:cNvSpPr>
          <p:nvPr/>
        </p:nvSpPr>
        <p:spPr>
          <a:xfrm>
            <a:off x="8098502" y="3090515"/>
            <a:ext cx="4068000" cy="41900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1" name="object 11"/>
          <p:cNvSpPr txBox="1"/>
          <p:nvPr/>
        </p:nvSpPr>
        <p:spPr>
          <a:xfrm>
            <a:off x="8081992" y="2873254"/>
            <a:ext cx="901987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5"/>
              </a:spcBef>
              <a:defRPr sz="700" b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defRPr>
            </a:lvl1pPr>
          </a:lstStyle>
          <a:p>
            <a:r>
              <a:rPr sz="900" dirty="0"/>
              <a:t>OVP-L4X背板</a:t>
            </a:r>
          </a:p>
        </p:txBody>
      </p:sp>
      <p:sp>
        <p:nvSpPr>
          <p:cNvPr id="112" name="object 12"/>
          <p:cNvSpPr>
            <a:spLocks noChangeAspect="1"/>
          </p:cNvSpPr>
          <p:nvPr/>
        </p:nvSpPr>
        <p:spPr>
          <a:xfrm>
            <a:off x="7874883" y="1821041"/>
            <a:ext cx="4500000" cy="83025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object 3"/>
          <p:cNvSpPr txBox="1"/>
          <p:nvPr/>
        </p:nvSpPr>
        <p:spPr>
          <a:xfrm>
            <a:off x="674785" y="757632"/>
            <a:ext cx="6078439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</a:t>
            </a:r>
            <a:r>
              <a:rPr lang="en-US" altLang="zh-CN" sz="2400" b="1" spc="-20" dirty="0" smtClean="0"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L3X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/L4X 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900" b="1" spc="-2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经济版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  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393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千兆网口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/524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千兆网口</a:t>
            </a:r>
          </a:p>
        </p:txBody>
      </p:sp>
      <p:sp>
        <p:nvSpPr>
          <p:cNvPr id="48" name="object 45"/>
          <p:cNvSpPr txBox="1"/>
          <p:nvPr/>
        </p:nvSpPr>
        <p:spPr>
          <a:xfrm>
            <a:off x="3081888" y="6528497"/>
            <a:ext cx="138303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49" name="object 46"/>
          <p:cNvSpPr/>
          <p:nvPr/>
        </p:nvSpPr>
        <p:spPr>
          <a:xfrm>
            <a:off x="3616449" y="6143124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46" y="54216"/>
                </a:moveTo>
                <a:lnTo>
                  <a:pt x="143417" y="55029"/>
                </a:lnTo>
                <a:lnTo>
                  <a:pt x="7629" y="206933"/>
                </a:lnTo>
                <a:lnTo>
                  <a:pt x="2407" y="214745"/>
                </a:lnTo>
                <a:lnTo>
                  <a:pt x="0" y="222792"/>
                </a:lnTo>
                <a:lnTo>
                  <a:pt x="521" y="230140"/>
                </a:lnTo>
                <a:lnTo>
                  <a:pt x="4086" y="235851"/>
                </a:lnTo>
                <a:lnTo>
                  <a:pt x="105165" y="326224"/>
                </a:lnTo>
                <a:lnTo>
                  <a:pt x="111241" y="329123"/>
                </a:lnTo>
                <a:lnTo>
                  <a:pt x="118605" y="328817"/>
                </a:lnTo>
                <a:lnTo>
                  <a:pt x="126336" y="325523"/>
                </a:lnTo>
                <a:lnTo>
                  <a:pt x="133557" y="319405"/>
                </a:lnTo>
                <a:lnTo>
                  <a:pt x="116925" y="319405"/>
                </a:lnTo>
                <a:lnTo>
                  <a:pt x="9534" y="223418"/>
                </a:lnTo>
                <a:lnTo>
                  <a:pt x="10283" y="217436"/>
                </a:lnTo>
                <a:lnTo>
                  <a:pt x="143443" y="68478"/>
                </a:lnTo>
                <a:lnTo>
                  <a:pt x="172664" y="68478"/>
                </a:lnTo>
                <a:lnTo>
                  <a:pt x="173629" y="67398"/>
                </a:lnTo>
                <a:lnTo>
                  <a:pt x="161604" y="67398"/>
                </a:lnTo>
                <a:lnTo>
                  <a:pt x="146846" y="54216"/>
                </a:lnTo>
                <a:close/>
              </a:path>
              <a:path w="314960" h="329565">
                <a:moveTo>
                  <a:pt x="172664" y="68478"/>
                </a:moveTo>
                <a:lnTo>
                  <a:pt x="143443" y="68478"/>
                </a:lnTo>
                <a:lnTo>
                  <a:pt x="255927" y="169049"/>
                </a:lnTo>
                <a:lnTo>
                  <a:pt x="122767" y="317995"/>
                </a:lnTo>
                <a:lnTo>
                  <a:pt x="116925" y="319405"/>
                </a:lnTo>
                <a:lnTo>
                  <a:pt x="133557" y="319405"/>
                </a:lnTo>
                <a:lnTo>
                  <a:pt x="269300" y="167563"/>
                </a:lnTo>
                <a:lnTo>
                  <a:pt x="269732" y="164058"/>
                </a:lnTo>
                <a:lnTo>
                  <a:pt x="254796" y="150698"/>
                </a:lnTo>
                <a:lnTo>
                  <a:pt x="260758" y="144030"/>
                </a:lnTo>
                <a:lnTo>
                  <a:pt x="248713" y="144030"/>
                </a:lnTo>
                <a:lnTo>
                  <a:pt x="168906" y="72682"/>
                </a:lnTo>
                <a:lnTo>
                  <a:pt x="172664" y="68478"/>
                </a:lnTo>
                <a:close/>
              </a:path>
              <a:path w="314960" h="329565">
                <a:moveTo>
                  <a:pt x="240485" y="14274"/>
                </a:moveTo>
                <a:lnTo>
                  <a:pt x="221116" y="14274"/>
                </a:lnTo>
                <a:lnTo>
                  <a:pt x="300923" y="85610"/>
                </a:lnTo>
                <a:lnTo>
                  <a:pt x="248713" y="144030"/>
                </a:lnTo>
                <a:lnTo>
                  <a:pt x="260758" y="144030"/>
                </a:lnTo>
                <a:lnTo>
                  <a:pt x="311934" y="86791"/>
                </a:lnTo>
                <a:lnTo>
                  <a:pt x="314296" y="84124"/>
                </a:lnTo>
                <a:lnTo>
                  <a:pt x="314728" y="80632"/>
                </a:lnTo>
                <a:lnTo>
                  <a:pt x="240485" y="14274"/>
                </a:lnTo>
                <a:close/>
              </a:path>
              <a:path w="314960" h="329565">
                <a:moveTo>
                  <a:pt x="224532" y="0"/>
                </a:moveTo>
                <a:lnTo>
                  <a:pt x="221103" y="825"/>
                </a:lnTo>
                <a:lnTo>
                  <a:pt x="161604" y="67398"/>
                </a:lnTo>
                <a:lnTo>
                  <a:pt x="173629" y="67398"/>
                </a:lnTo>
                <a:lnTo>
                  <a:pt x="221116" y="14274"/>
                </a:lnTo>
                <a:lnTo>
                  <a:pt x="240485" y="14274"/>
                </a:lnTo>
                <a:lnTo>
                  <a:pt x="22453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47"/>
          <p:cNvSpPr/>
          <p:nvPr/>
        </p:nvSpPr>
        <p:spPr>
          <a:xfrm>
            <a:off x="3824520" y="6193534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42"/>
                </a:lnTo>
                <a:lnTo>
                  <a:pt x="26339" y="14833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48"/>
          <p:cNvSpPr/>
          <p:nvPr/>
        </p:nvSpPr>
        <p:spPr>
          <a:xfrm>
            <a:off x="3856892" y="6221433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909"/>
                </a:lnTo>
                <a:lnTo>
                  <a:pt x="16586" y="25730"/>
                </a:lnTo>
                <a:lnTo>
                  <a:pt x="26339" y="14833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49"/>
          <p:cNvSpPr txBox="1"/>
          <p:nvPr/>
        </p:nvSpPr>
        <p:spPr>
          <a:xfrm>
            <a:off x="604350" y="6528485"/>
            <a:ext cx="1380726" cy="4591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超强带载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最宽8000px/最高3840px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3" name="object 50"/>
          <p:cNvSpPr/>
          <p:nvPr/>
        </p:nvSpPr>
        <p:spPr>
          <a:xfrm>
            <a:off x="1938274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object 51"/>
          <p:cNvSpPr/>
          <p:nvPr/>
        </p:nvSpPr>
        <p:spPr>
          <a:xfrm>
            <a:off x="4429865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52"/>
          <p:cNvSpPr/>
          <p:nvPr/>
        </p:nvSpPr>
        <p:spPr>
          <a:xfrm>
            <a:off x="646759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53"/>
          <p:cNvSpPr/>
          <p:nvPr/>
        </p:nvSpPr>
        <p:spPr>
          <a:xfrm>
            <a:off x="5629942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54"/>
          <p:cNvSpPr/>
          <p:nvPr/>
        </p:nvSpPr>
        <p:spPr>
          <a:xfrm>
            <a:off x="6868117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5"/>
          <p:cNvSpPr/>
          <p:nvPr/>
        </p:nvSpPr>
        <p:spPr>
          <a:xfrm>
            <a:off x="3115490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56"/>
          <p:cNvSpPr/>
          <p:nvPr/>
        </p:nvSpPr>
        <p:spPr>
          <a:xfrm>
            <a:off x="1140556" y="6154119"/>
            <a:ext cx="308183" cy="30818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57"/>
          <p:cNvSpPr txBox="1"/>
          <p:nvPr/>
        </p:nvSpPr>
        <p:spPr>
          <a:xfrm>
            <a:off x="4449038" y="6528485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1" name="object 58"/>
          <p:cNvSpPr txBox="1"/>
          <p:nvPr/>
        </p:nvSpPr>
        <p:spPr>
          <a:xfrm>
            <a:off x="5743016" y="6528485"/>
            <a:ext cx="1014222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灵活安装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满足屏内竖向安装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2" name="object 59"/>
          <p:cNvSpPr/>
          <p:nvPr/>
        </p:nvSpPr>
        <p:spPr>
          <a:xfrm>
            <a:off x="6064766" y="6210605"/>
            <a:ext cx="372745" cy="195580"/>
          </a:xfrm>
          <a:custGeom>
            <a:avLst/>
            <a:gdLst/>
            <a:ahLst/>
            <a:cxnLst/>
            <a:rect l="l" t="t" r="r" b="b"/>
            <a:pathLst>
              <a:path w="372745" h="195579">
                <a:moveTo>
                  <a:pt x="372630" y="195211"/>
                </a:moveTo>
                <a:lnTo>
                  <a:pt x="0" y="195211"/>
                </a:lnTo>
                <a:lnTo>
                  <a:pt x="0" y="0"/>
                </a:lnTo>
                <a:lnTo>
                  <a:pt x="372630" y="0"/>
                </a:lnTo>
                <a:lnTo>
                  <a:pt x="372630" y="195211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60"/>
          <p:cNvSpPr/>
          <p:nvPr/>
        </p:nvSpPr>
        <p:spPr>
          <a:xfrm>
            <a:off x="5995426" y="6210607"/>
            <a:ext cx="511809" cy="0"/>
          </a:xfrm>
          <a:custGeom>
            <a:avLst/>
            <a:gdLst/>
            <a:ahLst/>
            <a:cxnLst/>
            <a:rect l="l" t="t" r="r" b="b"/>
            <a:pathLst>
              <a:path w="511810">
                <a:moveTo>
                  <a:pt x="0" y="0"/>
                </a:moveTo>
                <a:lnTo>
                  <a:pt x="511314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61"/>
          <p:cNvSpPr/>
          <p:nvPr/>
        </p:nvSpPr>
        <p:spPr>
          <a:xfrm>
            <a:off x="4978316" y="6160989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45" y="212763"/>
                </a:moveTo>
                <a:lnTo>
                  <a:pt x="123545" y="263347"/>
                </a:lnTo>
                <a:lnTo>
                  <a:pt x="174142" y="263347"/>
                </a:lnTo>
                <a:lnTo>
                  <a:pt x="153174" y="242392"/>
                </a:lnTo>
                <a:lnTo>
                  <a:pt x="157327" y="236880"/>
                </a:lnTo>
                <a:lnTo>
                  <a:pt x="160593" y="231762"/>
                </a:lnTo>
                <a:lnTo>
                  <a:pt x="142544" y="231762"/>
                </a:lnTo>
                <a:lnTo>
                  <a:pt x="123545" y="212763"/>
                </a:lnTo>
                <a:close/>
              </a:path>
              <a:path w="187325" h="263525">
                <a:moveTo>
                  <a:pt x="103380" y="15214"/>
                </a:moveTo>
                <a:lnTo>
                  <a:pt x="39535" y="15214"/>
                </a:lnTo>
                <a:lnTo>
                  <a:pt x="65486" y="17772"/>
                </a:lnTo>
                <a:lnTo>
                  <a:pt x="90114" y="25285"/>
                </a:lnTo>
                <a:lnTo>
                  <a:pt x="133121" y="54216"/>
                </a:lnTo>
                <a:lnTo>
                  <a:pt x="161958" y="97226"/>
                </a:lnTo>
                <a:lnTo>
                  <a:pt x="171983" y="148018"/>
                </a:lnTo>
                <a:lnTo>
                  <a:pt x="170440" y="168283"/>
                </a:lnTo>
                <a:lnTo>
                  <a:pt x="165868" y="187886"/>
                </a:lnTo>
                <a:lnTo>
                  <a:pt x="158353" y="206561"/>
                </a:lnTo>
                <a:lnTo>
                  <a:pt x="147980" y="224040"/>
                </a:lnTo>
                <a:lnTo>
                  <a:pt x="142544" y="231762"/>
                </a:lnTo>
                <a:lnTo>
                  <a:pt x="160593" y="231762"/>
                </a:lnTo>
                <a:lnTo>
                  <a:pt x="170249" y="216632"/>
                </a:lnTo>
                <a:lnTo>
                  <a:pt x="179609" y="194862"/>
                </a:lnTo>
                <a:lnTo>
                  <a:pt x="185302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7" y="24844"/>
                </a:lnTo>
                <a:lnTo>
                  <a:pt x="103380" y="15214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4"/>
                </a:lnTo>
                <a:lnTo>
                  <a:pt x="9780" y="3037"/>
                </a:lnTo>
                <a:lnTo>
                  <a:pt x="0" y="5384"/>
                </a:lnTo>
                <a:lnTo>
                  <a:pt x="4813" y="19837"/>
                </a:lnTo>
                <a:lnTo>
                  <a:pt x="13387" y="17823"/>
                </a:lnTo>
                <a:lnTo>
                  <a:pt x="22045" y="16378"/>
                </a:lnTo>
                <a:lnTo>
                  <a:pt x="30768" y="15506"/>
                </a:lnTo>
                <a:lnTo>
                  <a:pt x="39535" y="15214"/>
                </a:lnTo>
                <a:lnTo>
                  <a:pt x="103380" y="15214"/>
                </a:lnTo>
                <a:lnTo>
                  <a:pt x="95950" y="11218"/>
                </a:lnTo>
                <a:lnTo>
                  <a:pt x="68509" y="2848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62"/>
          <p:cNvSpPr/>
          <p:nvPr/>
        </p:nvSpPr>
        <p:spPr>
          <a:xfrm>
            <a:off x="4869703" y="6191764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32" y="22542"/>
                </a:lnTo>
                <a:lnTo>
                  <a:pt x="28968" y="28028"/>
                </a:lnTo>
                <a:lnTo>
                  <a:pt x="16443" y="48061"/>
                </a:lnTo>
                <a:lnTo>
                  <a:pt x="7373" y="69549"/>
                </a:lnTo>
                <a:lnTo>
                  <a:pt x="1859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6" y="238833"/>
                </a:lnTo>
                <a:lnTo>
                  <a:pt x="118686" y="260826"/>
                </a:lnTo>
                <a:lnTo>
                  <a:pt x="147574" y="263677"/>
                </a:lnTo>
                <a:lnTo>
                  <a:pt x="157592" y="263335"/>
                </a:lnTo>
                <a:lnTo>
                  <a:pt x="167554" y="262316"/>
                </a:lnTo>
                <a:lnTo>
                  <a:pt x="177434" y="260628"/>
                </a:lnTo>
                <a:lnTo>
                  <a:pt x="187210" y="258279"/>
                </a:lnTo>
                <a:lnTo>
                  <a:pt x="183926" y="248437"/>
                </a:lnTo>
                <a:lnTo>
                  <a:pt x="147650" y="248437"/>
                </a:lnTo>
                <a:lnTo>
                  <a:pt x="121711" y="245883"/>
                </a:lnTo>
                <a:lnTo>
                  <a:pt x="74349" y="226170"/>
                </a:lnTo>
                <a:lnTo>
                  <a:pt x="37433" y="189232"/>
                </a:lnTo>
                <a:lnTo>
                  <a:pt x="17763" y="141747"/>
                </a:lnTo>
                <a:lnTo>
                  <a:pt x="15214" y="115671"/>
                </a:lnTo>
                <a:lnTo>
                  <a:pt x="16692" y="95793"/>
                </a:lnTo>
                <a:lnTo>
                  <a:pt x="21074" y="76549"/>
                </a:lnTo>
                <a:lnTo>
                  <a:pt x="28282" y="58200"/>
                </a:lnTo>
                <a:lnTo>
                  <a:pt x="38239" y="41008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14"/>
                </a:moveTo>
                <a:lnTo>
                  <a:pt x="173808" y="245828"/>
                </a:lnTo>
                <a:lnTo>
                  <a:pt x="165146" y="247273"/>
                </a:lnTo>
                <a:lnTo>
                  <a:pt x="156418" y="248145"/>
                </a:lnTo>
                <a:lnTo>
                  <a:pt x="147650" y="248437"/>
                </a:lnTo>
                <a:lnTo>
                  <a:pt x="183926" y="248437"/>
                </a:lnTo>
                <a:lnTo>
                  <a:pt x="182384" y="243814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object 63"/>
          <p:cNvSpPr/>
          <p:nvPr/>
        </p:nvSpPr>
        <p:spPr>
          <a:xfrm>
            <a:off x="4993875" y="6223007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28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100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982695"/>
              </p:ext>
            </p:extLst>
          </p:nvPr>
        </p:nvGraphicFramePr>
        <p:xfrm>
          <a:off x="7404098" y="4388399"/>
          <a:ext cx="5759999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489958"/>
                <a:gridCol w="685800"/>
                <a:gridCol w="1886497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HDMI2.0×2,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CV×1,</a:t>
                      </a:r>
                      <a:r>
                        <a:rPr sz="900" spc="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1270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4Kx2K@60Hz,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支持自定义分辨率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L3X: NET×6, L4X: NET×8</a:t>
                      </a: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直连接收卡, 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L3X: 393万像素, L4X: 524万像素</a:t>
                      </a: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宽度≤8000, 高度≤3840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1" name="object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04127"/>
              </p:ext>
            </p:extLst>
          </p:nvPr>
        </p:nvGraphicFramePr>
        <p:xfrm>
          <a:off x="7403682" y="5914169"/>
          <a:ext cx="5760001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4"/>
                <a:gridCol w="2482824"/>
                <a:gridCol w="685800"/>
                <a:gridCol w="1893703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≤35W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面板按键, LedshowTV演播器,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1U标准工业机箱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WIFI直杆弯头天线*1,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540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六类软网线1.5M*1</a:t>
                      </a:r>
                      <a:r>
                        <a:rPr lang="en-US"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</a:t>
                      </a:r>
                      <a:r>
                        <a:rPr lang="en-US" sz="900" b="0" baseline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</a:t>
                      </a: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USB-A-B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线1.5M*1, HDMI2.0软线1.5M*1, HDMI-DVI转接头*1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000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≤3.5KG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2" name="object 6"/>
          <p:cNvSpPr/>
          <p:nvPr/>
        </p:nvSpPr>
        <p:spPr>
          <a:xfrm>
            <a:off x="7394972" y="575278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object 18"/>
          <p:cNvSpPr txBox="1"/>
          <p:nvPr/>
        </p:nvSpPr>
        <p:spPr>
          <a:xfrm>
            <a:off x="7450011" y="575273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46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67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" name="object 53"/>
          <p:cNvSpPr/>
          <p:nvPr/>
        </p:nvSpPr>
        <p:spPr>
          <a:xfrm>
            <a:off x="239304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54"/>
          <p:cNvSpPr txBox="1"/>
          <p:nvPr/>
        </p:nvSpPr>
        <p:spPr>
          <a:xfrm>
            <a:off x="2025788" y="6540515"/>
            <a:ext cx="1023441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4K*2K@60Hz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35604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43" name="object 13"/>
          <p:cNvSpPr txBox="1"/>
          <p:nvPr/>
        </p:nvSpPr>
        <p:spPr>
          <a:xfrm>
            <a:off x="10804563" y="1535088"/>
            <a:ext cx="1756372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</a:t>
            </a:r>
            <a:r>
              <a:rPr lang="en-US" altLang="zh-CN" sz="90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: </a:t>
            </a:r>
            <a:r>
              <a:rPr lang="en-US" altLang="zh-CN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482.6×230×44</a:t>
            </a:r>
            <a:r>
              <a:rPr lang="en-US" sz="900" dirty="0" smtClean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bject 2"/>
          <p:cNvSpPr>
            <a:spLocks noChangeAspect="1"/>
          </p:cNvSpPr>
          <p:nvPr/>
        </p:nvSpPr>
        <p:spPr>
          <a:xfrm>
            <a:off x="7877907" y="1917893"/>
            <a:ext cx="4500000" cy="49680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object 29"/>
          <p:cNvSpPr txBox="1"/>
          <p:nvPr/>
        </p:nvSpPr>
        <p:spPr>
          <a:xfrm>
            <a:off x="7877907" y="3500732"/>
            <a:ext cx="3059776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</a:t>
            </a:r>
            <a:r>
              <a:rPr sz="900" b="0" spc="-1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前面板两侧弯角支持90°旋转，便于屏内贴墙安装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38" name="object 30"/>
          <p:cNvSpPr txBox="1"/>
          <p:nvPr/>
        </p:nvSpPr>
        <p:spPr>
          <a:xfrm>
            <a:off x="10815193" y="1627098"/>
            <a:ext cx="1771433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机箱尺寸:</a:t>
            </a:r>
            <a:r>
              <a:rPr sz="900" b="0" spc="-3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sz="900" b="0" spc="-5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482.6×230×44mm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39" name="object 31"/>
          <p:cNvSpPr>
            <a:spLocks noChangeAspect="1"/>
          </p:cNvSpPr>
          <p:nvPr/>
        </p:nvSpPr>
        <p:spPr>
          <a:xfrm>
            <a:off x="1377352" y="2334203"/>
            <a:ext cx="4747299" cy="223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0" name="object 32"/>
          <p:cNvSpPr>
            <a:spLocks noChangeAspect="1"/>
          </p:cNvSpPr>
          <p:nvPr/>
        </p:nvSpPr>
        <p:spPr>
          <a:xfrm>
            <a:off x="8067842" y="2775878"/>
            <a:ext cx="4137458" cy="48182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32"/>
          <p:cNvSpPr txBox="1"/>
          <p:nvPr/>
        </p:nvSpPr>
        <p:spPr>
          <a:xfrm>
            <a:off x="7408672" y="1244579"/>
            <a:ext cx="8515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OVP-L</a:t>
            </a:r>
            <a:r>
              <a:rPr lang="en-US"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sz="1050" b="1" spc="-55" dirty="0" smtClean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5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0" name="object 44"/>
          <p:cNvSpPr txBox="1"/>
          <p:nvPr/>
        </p:nvSpPr>
        <p:spPr>
          <a:xfrm>
            <a:off x="624396" y="6545183"/>
            <a:ext cx="1380726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灵活带载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最宽3840px/最高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2500px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81" name="object 45"/>
          <p:cNvSpPr/>
          <p:nvPr/>
        </p:nvSpPr>
        <p:spPr>
          <a:xfrm>
            <a:off x="1965940" y="6145213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object 51"/>
          <p:cNvSpPr/>
          <p:nvPr/>
        </p:nvSpPr>
        <p:spPr>
          <a:xfrm>
            <a:off x="1160602" y="6170817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7" name="object 3"/>
          <p:cNvSpPr txBox="1"/>
          <p:nvPr/>
        </p:nvSpPr>
        <p:spPr>
          <a:xfrm>
            <a:off x="674785" y="757632"/>
            <a:ext cx="3984679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OVP-L2X 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900" b="1" spc="-2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经济版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99" name="object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434603"/>
              </p:ext>
            </p:extLst>
          </p:nvPr>
        </p:nvGraphicFramePr>
        <p:xfrm>
          <a:off x="7402741" y="4391805"/>
          <a:ext cx="5759999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516965"/>
                <a:gridCol w="697744"/>
                <a:gridCol w="1847546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HDMI×1, 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CV×1,</a:t>
                      </a:r>
                      <a:r>
                        <a:rPr sz="90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支持1920x1080@60Hz, 支持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4Kx2K@30Hz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支持自定义分辨率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NET×4, 直连接收卡</a:t>
                      </a: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262万像素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宽度≤3840,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高度≤2500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0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224619"/>
              </p:ext>
            </p:extLst>
          </p:nvPr>
        </p:nvGraphicFramePr>
        <p:xfrm>
          <a:off x="7402322" y="5923953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517291"/>
                <a:gridCol w="697673"/>
                <a:gridCol w="184736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≤35W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面板按键, LedshowTV演播器,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1U标准工业机箱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六类软网线1.5M*1, USB-A-B线1.5M*1  HDMI2.0软线1.5M*1,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HDMI-</a:t>
                      </a:r>
                      <a:r>
                        <a:rPr sz="900" b="0" dirty="0" err="1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DVI</a:t>
                      </a:r>
                      <a:r>
                        <a:rPr sz="900" b="0" dirty="0" err="1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转接头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≤3.5KG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1" name="object 6"/>
          <p:cNvSpPr/>
          <p:nvPr/>
        </p:nvSpPr>
        <p:spPr>
          <a:xfrm>
            <a:off x="7394972" y="5759131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object 18"/>
          <p:cNvSpPr txBox="1"/>
          <p:nvPr/>
        </p:nvSpPr>
        <p:spPr>
          <a:xfrm>
            <a:off x="7450011" y="5759085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48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42" name="object 53"/>
          <p:cNvSpPr/>
          <p:nvPr/>
        </p:nvSpPr>
        <p:spPr>
          <a:xfrm>
            <a:off x="240066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54"/>
          <p:cNvSpPr txBox="1"/>
          <p:nvPr/>
        </p:nvSpPr>
        <p:spPr>
          <a:xfrm>
            <a:off x="198223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</a:t>
            </a:r>
            <a:r>
              <a:rPr lang="en-US"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36366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46" name="object 45"/>
          <p:cNvSpPr txBox="1"/>
          <p:nvPr/>
        </p:nvSpPr>
        <p:spPr>
          <a:xfrm>
            <a:off x="3081888" y="6528497"/>
            <a:ext cx="138303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49" name="object 46"/>
          <p:cNvSpPr/>
          <p:nvPr/>
        </p:nvSpPr>
        <p:spPr>
          <a:xfrm>
            <a:off x="3616449" y="6143124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46" y="54216"/>
                </a:moveTo>
                <a:lnTo>
                  <a:pt x="143417" y="55029"/>
                </a:lnTo>
                <a:lnTo>
                  <a:pt x="7629" y="206933"/>
                </a:lnTo>
                <a:lnTo>
                  <a:pt x="2407" y="214745"/>
                </a:lnTo>
                <a:lnTo>
                  <a:pt x="0" y="222792"/>
                </a:lnTo>
                <a:lnTo>
                  <a:pt x="521" y="230140"/>
                </a:lnTo>
                <a:lnTo>
                  <a:pt x="4086" y="235851"/>
                </a:lnTo>
                <a:lnTo>
                  <a:pt x="105165" y="326224"/>
                </a:lnTo>
                <a:lnTo>
                  <a:pt x="111241" y="329123"/>
                </a:lnTo>
                <a:lnTo>
                  <a:pt x="118605" y="328817"/>
                </a:lnTo>
                <a:lnTo>
                  <a:pt x="126336" y="325523"/>
                </a:lnTo>
                <a:lnTo>
                  <a:pt x="133557" y="319405"/>
                </a:lnTo>
                <a:lnTo>
                  <a:pt x="116925" y="319405"/>
                </a:lnTo>
                <a:lnTo>
                  <a:pt x="9534" y="223418"/>
                </a:lnTo>
                <a:lnTo>
                  <a:pt x="10283" y="217436"/>
                </a:lnTo>
                <a:lnTo>
                  <a:pt x="143443" y="68478"/>
                </a:lnTo>
                <a:lnTo>
                  <a:pt x="172664" y="68478"/>
                </a:lnTo>
                <a:lnTo>
                  <a:pt x="173629" y="67398"/>
                </a:lnTo>
                <a:lnTo>
                  <a:pt x="161604" y="67398"/>
                </a:lnTo>
                <a:lnTo>
                  <a:pt x="146846" y="54216"/>
                </a:lnTo>
                <a:close/>
              </a:path>
              <a:path w="314960" h="329565">
                <a:moveTo>
                  <a:pt x="172664" y="68478"/>
                </a:moveTo>
                <a:lnTo>
                  <a:pt x="143443" y="68478"/>
                </a:lnTo>
                <a:lnTo>
                  <a:pt x="255927" y="169049"/>
                </a:lnTo>
                <a:lnTo>
                  <a:pt x="122767" y="317995"/>
                </a:lnTo>
                <a:lnTo>
                  <a:pt x="116925" y="319405"/>
                </a:lnTo>
                <a:lnTo>
                  <a:pt x="133557" y="319405"/>
                </a:lnTo>
                <a:lnTo>
                  <a:pt x="269300" y="167563"/>
                </a:lnTo>
                <a:lnTo>
                  <a:pt x="269732" y="164058"/>
                </a:lnTo>
                <a:lnTo>
                  <a:pt x="254796" y="150698"/>
                </a:lnTo>
                <a:lnTo>
                  <a:pt x="260758" y="144030"/>
                </a:lnTo>
                <a:lnTo>
                  <a:pt x="248713" y="144030"/>
                </a:lnTo>
                <a:lnTo>
                  <a:pt x="168906" y="72682"/>
                </a:lnTo>
                <a:lnTo>
                  <a:pt x="172664" y="68478"/>
                </a:lnTo>
                <a:close/>
              </a:path>
              <a:path w="314960" h="329565">
                <a:moveTo>
                  <a:pt x="240485" y="14274"/>
                </a:moveTo>
                <a:lnTo>
                  <a:pt x="221116" y="14274"/>
                </a:lnTo>
                <a:lnTo>
                  <a:pt x="300923" y="85610"/>
                </a:lnTo>
                <a:lnTo>
                  <a:pt x="248713" y="144030"/>
                </a:lnTo>
                <a:lnTo>
                  <a:pt x="260758" y="144030"/>
                </a:lnTo>
                <a:lnTo>
                  <a:pt x="311934" y="86791"/>
                </a:lnTo>
                <a:lnTo>
                  <a:pt x="314296" y="84124"/>
                </a:lnTo>
                <a:lnTo>
                  <a:pt x="314728" y="80632"/>
                </a:lnTo>
                <a:lnTo>
                  <a:pt x="240485" y="14274"/>
                </a:lnTo>
                <a:close/>
              </a:path>
              <a:path w="314960" h="329565">
                <a:moveTo>
                  <a:pt x="224532" y="0"/>
                </a:moveTo>
                <a:lnTo>
                  <a:pt x="221103" y="825"/>
                </a:lnTo>
                <a:lnTo>
                  <a:pt x="161604" y="67398"/>
                </a:lnTo>
                <a:lnTo>
                  <a:pt x="173629" y="67398"/>
                </a:lnTo>
                <a:lnTo>
                  <a:pt x="221116" y="14274"/>
                </a:lnTo>
                <a:lnTo>
                  <a:pt x="240485" y="14274"/>
                </a:lnTo>
                <a:lnTo>
                  <a:pt x="22453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47"/>
          <p:cNvSpPr/>
          <p:nvPr/>
        </p:nvSpPr>
        <p:spPr>
          <a:xfrm>
            <a:off x="3824520" y="6193534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42"/>
                </a:lnTo>
                <a:lnTo>
                  <a:pt x="26339" y="14833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48"/>
          <p:cNvSpPr/>
          <p:nvPr/>
        </p:nvSpPr>
        <p:spPr>
          <a:xfrm>
            <a:off x="3856892" y="6221433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909"/>
                </a:lnTo>
                <a:lnTo>
                  <a:pt x="16586" y="25730"/>
                </a:lnTo>
                <a:lnTo>
                  <a:pt x="26339" y="14833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object 51"/>
          <p:cNvSpPr/>
          <p:nvPr/>
        </p:nvSpPr>
        <p:spPr>
          <a:xfrm>
            <a:off x="4429865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53"/>
          <p:cNvSpPr/>
          <p:nvPr/>
        </p:nvSpPr>
        <p:spPr>
          <a:xfrm>
            <a:off x="5629942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object 54"/>
          <p:cNvSpPr/>
          <p:nvPr/>
        </p:nvSpPr>
        <p:spPr>
          <a:xfrm>
            <a:off x="6868117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55"/>
          <p:cNvSpPr/>
          <p:nvPr/>
        </p:nvSpPr>
        <p:spPr>
          <a:xfrm>
            <a:off x="3115490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57"/>
          <p:cNvSpPr txBox="1"/>
          <p:nvPr/>
        </p:nvSpPr>
        <p:spPr>
          <a:xfrm>
            <a:off x="4449038" y="6528485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7" name="object 58"/>
          <p:cNvSpPr txBox="1"/>
          <p:nvPr/>
        </p:nvSpPr>
        <p:spPr>
          <a:xfrm>
            <a:off x="5743016" y="6528485"/>
            <a:ext cx="1014222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灵活安装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满足屏内竖向安装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8" name="object 59"/>
          <p:cNvSpPr/>
          <p:nvPr/>
        </p:nvSpPr>
        <p:spPr>
          <a:xfrm>
            <a:off x="6064766" y="6210605"/>
            <a:ext cx="372745" cy="195580"/>
          </a:xfrm>
          <a:custGeom>
            <a:avLst/>
            <a:gdLst/>
            <a:ahLst/>
            <a:cxnLst/>
            <a:rect l="l" t="t" r="r" b="b"/>
            <a:pathLst>
              <a:path w="372745" h="195579">
                <a:moveTo>
                  <a:pt x="372630" y="195211"/>
                </a:moveTo>
                <a:lnTo>
                  <a:pt x="0" y="195211"/>
                </a:lnTo>
                <a:lnTo>
                  <a:pt x="0" y="0"/>
                </a:lnTo>
                <a:lnTo>
                  <a:pt x="372630" y="0"/>
                </a:lnTo>
                <a:lnTo>
                  <a:pt x="372630" y="195211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60"/>
          <p:cNvSpPr/>
          <p:nvPr/>
        </p:nvSpPr>
        <p:spPr>
          <a:xfrm>
            <a:off x="5995426" y="6210607"/>
            <a:ext cx="511809" cy="0"/>
          </a:xfrm>
          <a:custGeom>
            <a:avLst/>
            <a:gdLst/>
            <a:ahLst/>
            <a:cxnLst/>
            <a:rect l="l" t="t" r="r" b="b"/>
            <a:pathLst>
              <a:path w="511810">
                <a:moveTo>
                  <a:pt x="0" y="0"/>
                </a:moveTo>
                <a:lnTo>
                  <a:pt x="511314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61"/>
          <p:cNvSpPr/>
          <p:nvPr/>
        </p:nvSpPr>
        <p:spPr>
          <a:xfrm>
            <a:off x="4978316" y="6160989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45" y="212763"/>
                </a:moveTo>
                <a:lnTo>
                  <a:pt x="123545" y="263347"/>
                </a:lnTo>
                <a:lnTo>
                  <a:pt x="174142" y="263347"/>
                </a:lnTo>
                <a:lnTo>
                  <a:pt x="153174" y="242392"/>
                </a:lnTo>
                <a:lnTo>
                  <a:pt x="157327" y="236880"/>
                </a:lnTo>
                <a:lnTo>
                  <a:pt x="160593" y="231762"/>
                </a:lnTo>
                <a:lnTo>
                  <a:pt x="142544" y="231762"/>
                </a:lnTo>
                <a:lnTo>
                  <a:pt x="123545" y="212763"/>
                </a:lnTo>
                <a:close/>
              </a:path>
              <a:path w="187325" h="263525">
                <a:moveTo>
                  <a:pt x="103380" y="15214"/>
                </a:moveTo>
                <a:lnTo>
                  <a:pt x="39535" y="15214"/>
                </a:lnTo>
                <a:lnTo>
                  <a:pt x="65486" y="17772"/>
                </a:lnTo>
                <a:lnTo>
                  <a:pt x="90114" y="25285"/>
                </a:lnTo>
                <a:lnTo>
                  <a:pt x="133121" y="54216"/>
                </a:lnTo>
                <a:lnTo>
                  <a:pt x="161958" y="97226"/>
                </a:lnTo>
                <a:lnTo>
                  <a:pt x="171983" y="148018"/>
                </a:lnTo>
                <a:lnTo>
                  <a:pt x="170440" y="168283"/>
                </a:lnTo>
                <a:lnTo>
                  <a:pt x="165868" y="187886"/>
                </a:lnTo>
                <a:lnTo>
                  <a:pt x="158353" y="206561"/>
                </a:lnTo>
                <a:lnTo>
                  <a:pt x="147980" y="224040"/>
                </a:lnTo>
                <a:lnTo>
                  <a:pt x="142544" y="231762"/>
                </a:lnTo>
                <a:lnTo>
                  <a:pt x="160593" y="231762"/>
                </a:lnTo>
                <a:lnTo>
                  <a:pt x="170249" y="216632"/>
                </a:lnTo>
                <a:lnTo>
                  <a:pt x="179609" y="194862"/>
                </a:lnTo>
                <a:lnTo>
                  <a:pt x="185302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7" y="24844"/>
                </a:lnTo>
                <a:lnTo>
                  <a:pt x="103380" y="15214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4"/>
                </a:lnTo>
                <a:lnTo>
                  <a:pt x="9780" y="3037"/>
                </a:lnTo>
                <a:lnTo>
                  <a:pt x="0" y="5384"/>
                </a:lnTo>
                <a:lnTo>
                  <a:pt x="4813" y="19837"/>
                </a:lnTo>
                <a:lnTo>
                  <a:pt x="13387" y="17823"/>
                </a:lnTo>
                <a:lnTo>
                  <a:pt x="22045" y="16378"/>
                </a:lnTo>
                <a:lnTo>
                  <a:pt x="30768" y="15506"/>
                </a:lnTo>
                <a:lnTo>
                  <a:pt x="39535" y="15214"/>
                </a:lnTo>
                <a:lnTo>
                  <a:pt x="103380" y="15214"/>
                </a:lnTo>
                <a:lnTo>
                  <a:pt x="95950" y="11218"/>
                </a:lnTo>
                <a:lnTo>
                  <a:pt x="68509" y="2848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object 62"/>
          <p:cNvSpPr/>
          <p:nvPr/>
        </p:nvSpPr>
        <p:spPr>
          <a:xfrm>
            <a:off x="4869703" y="6191764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32" y="22542"/>
                </a:lnTo>
                <a:lnTo>
                  <a:pt x="28968" y="28028"/>
                </a:lnTo>
                <a:lnTo>
                  <a:pt x="16443" y="48061"/>
                </a:lnTo>
                <a:lnTo>
                  <a:pt x="7373" y="69549"/>
                </a:lnTo>
                <a:lnTo>
                  <a:pt x="1859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6" y="238833"/>
                </a:lnTo>
                <a:lnTo>
                  <a:pt x="118686" y="260826"/>
                </a:lnTo>
                <a:lnTo>
                  <a:pt x="147574" y="263677"/>
                </a:lnTo>
                <a:lnTo>
                  <a:pt x="157592" y="263335"/>
                </a:lnTo>
                <a:lnTo>
                  <a:pt x="167554" y="262316"/>
                </a:lnTo>
                <a:lnTo>
                  <a:pt x="177434" y="260628"/>
                </a:lnTo>
                <a:lnTo>
                  <a:pt x="187210" y="258279"/>
                </a:lnTo>
                <a:lnTo>
                  <a:pt x="183926" y="248437"/>
                </a:lnTo>
                <a:lnTo>
                  <a:pt x="147650" y="248437"/>
                </a:lnTo>
                <a:lnTo>
                  <a:pt x="121711" y="245883"/>
                </a:lnTo>
                <a:lnTo>
                  <a:pt x="74349" y="226170"/>
                </a:lnTo>
                <a:lnTo>
                  <a:pt x="37433" y="189232"/>
                </a:lnTo>
                <a:lnTo>
                  <a:pt x="17763" y="141747"/>
                </a:lnTo>
                <a:lnTo>
                  <a:pt x="15214" y="115671"/>
                </a:lnTo>
                <a:lnTo>
                  <a:pt x="16692" y="95793"/>
                </a:lnTo>
                <a:lnTo>
                  <a:pt x="21074" y="76549"/>
                </a:lnTo>
                <a:lnTo>
                  <a:pt x="28282" y="58200"/>
                </a:lnTo>
                <a:lnTo>
                  <a:pt x="38239" y="41008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14"/>
                </a:moveTo>
                <a:lnTo>
                  <a:pt x="173808" y="245828"/>
                </a:lnTo>
                <a:lnTo>
                  <a:pt x="165146" y="247273"/>
                </a:lnTo>
                <a:lnTo>
                  <a:pt x="156418" y="248145"/>
                </a:lnTo>
                <a:lnTo>
                  <a:pt x="147650" y="248437"/>
                </a:lnTo>
                <a:lnTo>
                  <a:pt x="183926" y="248437"/>
                </a:lnTo>
                <a:lnTo>
                  <a:pt x="182384" y="243814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63"/>
          <p:cNvSpPr/>
          <p:nvPr/>
        </p:nvSpPr>
        <p:spPr>
          <a:xfrm>
            <a:off x="4993875" y="6223007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28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52"/>
          <p:cNvSpPr/>
          <p:nvPr/>
        </p:nvSpPr>
        <p:spPr>
          <a:xfrm>
            <a:off x="646759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bject 4"/>
          <p:cNvSpPr>
            <a:spLocks noChangeAspect="1"/>
          </p:cNvSpPr>
          <p:nvPr/>
        </p:nvSpPr>
        <p:spPr>
          <a:xfrm>
            <a:off x="1393397" y="2344977"/>
            <a:ext cx="4747301" cy="2232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30"/>
          <p:cNvSpPr/>
          <p:nvPr/>
        </p:nvSpPr>
        <p:spPr>
          <a:xfrm>
            <a:off x="7408672" y="1210017"/>
            <a:ext cx="851357" cy="23848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object 31"/>
          <p:cNvSpPr/>
          <p:nvPr/>
        </p:nvSpPr>
        <p:spPr>
          <a:xfrm>
            <a:off x="8260034" y="1210023"/>
            <a:ext cx="894715" cy="238760"/>
          </a:xfrm>
          <a:custGeom>
            <a:avLst/>
            <a:gdLst/>
            <a:ahLst/>
            <a:cxnLst/>
            <a:rect l="l" t="t" r="r" b="b"/>
            <a:pathLst>
              <a:path w="894715" h="238759">
                <a:moveTo>
                  <a:pt x="774814" y="0"/>
                </a:moveTo>
                <a:lnTo>
                  <a:pt x="0" y="0"/>
                </a:lnTo>
                <a:lnTo>
                  <a:pt x="0" y="238467"/>
                </a:lnTo>
                <a:lnTo>
                  <a:pt x="894092" y="238467"/>
                </a:lnTo>
                <a:lnTo>
                  <a:pt x="774814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32"/>
          <p:cNvSpPr txBox="1"/>
          <p:nvPr/>
        </p:nvSpPr>
        <p:spPr>
          <a:xfrm>
            <a:off x="7408672" y="1244579"/>
            <a:ext cx="85153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1050" b="1" spc="-5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OVP-L1X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object 33"/>
          <p:cNvSpPr txBox="1"/>
          <p:nvPr/>
        </p:nvSpPr>
        <p:spPr>
          <a:xfrm>
            <a:off x="8388044" y="1239797"/>
            <a:ext cx="56197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产品图样</a:t>
            </a:r>
            <a:endParaRPr sz="105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5584" y="5156886"/>
            <a:ext cx="1902929" cy="2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" name="object 15"/>
          <p:cNvSpPr>
            <a:spLocks noChangeAspect="1"/>
          </p:cNvSpPr>
          <p:nvPr/>
        </p:nvSpPr>
        <p:spPr>
          <a:xfrm>
            <a:off x="8064499" y="2838450"/>
            <a:ext cx="4127501" cy="41099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15"/>
          <p:cNvSpPr>
            <a:spLocks noChangeAspect="1"/>
          </p:cNvSpPr>
          <p:nvPr/>
        </p:nvSpPr>
        <p:spPr>
          <a:xfrm>
            <a:off x="7871013" y="1920585"/>
            <a:ext cx="4500000" cy="447965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3"/>
          <p:cNvSpPr txBox="1"/>
          <p:nvPr/>
        </p:nvSpPr>
        <p:spPr>
          <a:xfrm>
            <a:off x="674785" y="757632"/>
            <a:ext cx="3984679" cy="894476"/>
          </a:xfrm>
          <a:prstGeom prst="rect">
            <a:avLst/>
          </a:prstGeom>
        </p:spPr>
        <p:txBody>
          <a:bodyPr vert="horz" wrap="square" lIns="0" tIns="174625" rIns="0" bIns="0" rtlCol="0">
            <a:spAutoFit/>
          </a:bodyPr>
          <a:lstStyle/>
          <a:p>
            <a:pPr marL="12700" lvl="0">
              <a:lnSpc>
                <a:spcPts val="2800"/>
              </a:lnSpc>
              <a:spcBef>
                <a:spcPts val="1375"/>
              </a:spcBef>
            </a:pP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OVP-L1X 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900" b="1" spc="-2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经济版</a:t>
            </a:r>
            <a:r>
              <a:rPr lang="en-US" altLang="zh-CN" sz="19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en-US" altLang="zh-CN" sz="2400" b="1" spc="-2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                              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131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万像素 </a:t>
            </a:r>
            <a:r>
              <a:rPr lang="en-US" altLang="zh-CN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900" b="1" spc="-15" dirty="0" smtClean="0">
                <a:solidFill>
                  <a:srgbClr val="04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千兆网口</a:t>
            </a:r>
            <a:endParaRPr lang="zh-CN" altLang="en-US" sz="1900" b="1" spc="-15" dirty="0">
              <a:solidFill>
                <a:srgbClr val="04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6" name="object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348522"/>
              </p:ext>
            </p:extLst>
          </p:nvPr>
        </p:nvGraphicFramePr>
        <p:xfrm>
          <a:off x="7404328" y="4387997"/>
          <a:ext cx="5759999" cy="123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744"/>
                <a:gridCol w="2516965"/>
                <a:gridCol w="697744"/>
                <a:gridCol w="1847546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信号输入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HDMI×</a:t>
                      </a:r>
                      <a:r>
                        <a:rPr lang="en-US" altLang="zh-CN"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</a:t>
                      </a:r>
                      <a:r>
                        <a:rPr sz="900" spc="-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DVI×1,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VGA×1,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CV×1,</a:t>
                      </a:r>
                      <a:r>
                        <a:rPr sz="90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USB×1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视频处理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9525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10bit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输入分辨率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支持1920x1080@60Hz, 支持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4Kx2K@30Hz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支持自定义分辨率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音频接口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音频输入x1</a:t>
                      </a:r>
                      <a:r>
                        <a:rPr sz="900" spc="-38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、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音频输出x1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信号输出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NET×</a:t>
                      </a: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,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直连接收卡</a:t>
                      </a: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每个NET最大输出65万点@60Hz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智能配置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支持输入自适应信号源分辨率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支持输出自适应显示屏参数配置</a:t>
                      </a:r>
                      <a:endParaRPr sz="900" spc="-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带载指标</a:t>
                      </a:r>
                    </a:p>
                  </a:txBody>
                  <a:tcPr marL="0" marR="0" marT="18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lang="en-US"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131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,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宽度≤3840,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高度≤2500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模式预置</a:t>
                      </a: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支持8种自定义用户模式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18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7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471005"/>
              </p:ext>
            </p:extLst>
          </p:nvPr>
        </p:nvGraphicFramePr>
        <p:xfrm>
          <a:off x="7403909" y="5923953"/>
          <a:ext cx="5759999" cy="11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673"/>
                <a:gridCol w="2517291"/>
                <a:gridCol w="697673"/>
                <a:gridCol w="1847362"/>
              </a:tblGrid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电气参数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 入 电 压 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100-240V~50/60Hz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额定功率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≤35W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环境适应性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工作温度 -30℃～70</a:t>
                      </a: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℃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环境湿度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15%～85%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操控方式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面板按键, LedshowTV演播器, </a:t>
                      </a:r>
                      <a:endParaRPr lang="en-US" sz="900" spc="-5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2075" marR="14732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spc="-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 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Builder配置软件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机箱</a:t>
                      </a:r>
                      <a:endParaRPr sz="90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金刚黑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铝面板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1U标准工业机箱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6350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  <a:tr h="306000"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装箱配件</a:t>
                      </a:r>
                    </a:p>
                  </a:txBody>
                  <a:tcPr marL="0" marR="0" marT="36000" marB="18000" anchor="ctr">
                    <a:lnL w="9525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主机电源线1.5M*1, 六类软网线1.5M*1, USB-A-B线1.5M*1  HDMI2.0软线1.5M*1, </a:t>
                      </a:r>
                      <a:endParaRPr lang="en-US" sz="900" b="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360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900" b="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HDMI-</a:t>
                      </a:r>
                      <a:r>
                        <a:rPr sz="900" b="0" dirty="0" err="1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DVI</a:t>
                      </a:r>
                      <a:r>
                        <a:rPr sz="900" b="0" dirty="0" err="1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转接头</a:t>
                      </a:r>
                      <a:r>
                        <a:rPr sz="900" b="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*1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90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重量</a:t>
                      </a: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90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≤3.5KG</a:t>
                      </a:r>
                      <a:endParaRPr sz="900" dirty="0">
                        <a:latin typeface="微软雅黑"/>
                        <a:cs typeface="微软雅黑"/>
                      </a:endParaRPr>
                    </a:p>
                  </a:txBody>
                  <a:tcPr marL="0" marR="0" marT="36000" marB="18000" anchor="ctr">
                    <a:lnL w="6350">
                      <a:solidFill>
                        <a:srgbClr val="6D6E71"/>
                      </a:solidFill>
                      <a:prstDash val="solid"/>
                    </a:lnL>
                    <a:lnR w="6350">
                      <a:solidFill>
                        <a:srgbClr val="6D6E71"/>
                      </a:solidFill>
                      <a:prstDash val="solid"/>
                    </a:lnR>
                    <a:lnT w="6350">
                      <a:solidFill>
                        <a:srgbClr val="6D6E71"/>
                      </a:solidFill>
                      <a:prstDash val="solid"/>
                    </a:lnT>
                    <a:lnB w="9525">
                      <a:solidFill>
                        <a:srgbClr val="6D6E7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1" name="object 6"/>
          <p:cNvSpPr/>
          <p:nvPr/>
        </p:nvSpPr>
        <p:spPr>
          <a:xfrm>
            <a:off x="7394972" y="5757544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object 6"/>
          <p:cNvSpPr/>
          <p:nvPr/>
        </p:nvSpPr>
        <p:spPr>
          <a:xfrm>
            <a:off x="7394972" y="4225428"/>
            <a:ext cx="1021080" cy="161290"/>
          </a:xfrm>
          <a:custGeom>
            <a:avLst/>
            <a:gdLst/>
            <a:ahLst/>
            <a:cxnLst/>
            <a:rect l="l" t="t" r="r" b="b"/>
            <a:pathLst>
              <a:path w="1021079" h="161289">
                <a:moveTo>
                  <a:pt x="938212" y="0"/>
                </a:moveTo>
                <a:lnTo>
                  <a:pt x="0" y="0"/>
                </a:lnTo>
                <a:lnTo>
                  <a:pt x="0" y="160985"/>
                </a:lnTo>
                <a:lnTo>
                  <a:pt x="1020787" y="160985"/>
                </a:lnTo>
                <a:lnTo>
                  <a:pt x="938212" y="0"/>
                </a:lnTo>
                <a:close/>
              </a:path>
            </a:pathLst>
          </a:custGeom>
          <a:solidFill>
            <a:srgbClr val="87878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18"/>
          <p:cNvSpPr txBox="1"/>
          <p:nvPr/>
        </p:nvSpPr>
        <p:spPr>
          <a:xfrm>
            <a:off x="7450011" y="5757498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整机规范</a:t>
            </a:r>
            <a:endParaRPr sz="800" dirty="0">
              <a:latin typeface="微软雅黑"/>
              <a:cs typeface="微软雅黑"/>
            </a:endParaRPr>
          </a:p>
        </p:txBody>
      </p:sp>
      <p:sp>
        <p:nvSpPr>
          <p:cNvPr id="44" name="object 30"/>
          <p:cNvSpPr txBox="1"/>
          <p:nvPr/>
        </p:nvSpPr>
        <p:spPr>
          <a:xfrm>
            <a:off x="7456361" y="4224592"/>
            <a:ext cx="839914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AFAFA"/>
                </a:solidFill>
                <a:latin typeface="微软雅黑"/>
                <a:cs typeface="微软雅黑"/>
              </a:rPr>
              <a:t>关键参数</a:t>
            </a:r>
            <a:endParaRPr sz="900" dirty="0">
              <a:latin typeface="微软雅黑"/>
              <a:cs typeface="微软雅黑"/>
            </a:endParaRPr>
          </a:p>
        </p:txBody>
      </p:sp>
      <p:sp>
        <p:nvSpPr>
          <p:cNvPr id="45" name="object 37"/>
          <p:cNvSpPr txBox="1"/>
          <p:nvPr/>
        </p:nvSpPr>
        <p:spPr>
          <a:xfrm>
            <a:off x="7389044" y="7144660"/>
            <a:ext cx="6314256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00" spc="1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r>
              <a:rPr sz="800" spc="100" dirty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800" spc="15" dirty="0" err="1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最大带载指标仅供参考，准确带载点数在不同输出分辨率下略有差异，</a:t>
            </a:r>
            <a:r>
              <a:rPr sz="800" spc="15" dirty="0" err="1" smtClean="0">
                <a:solidFill>
                  <a:srgbClr val="221714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以设备导航菜单中实际可配置的最大自定义分辨率为准</a:t>
            </a:r>
            <a:endParaRPr sz="8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object 44"/>
          <p:cNvSpPr txBox="1"/>
          <p:nvPr/>
        </p:nvSpPr>
        <p:spPr>
          <a:xfrm>
            <a:off x="624396" y="6545183"/>
            <a:ext cx="1380726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灵活带载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最宽3840px/最高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2500px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47" name="object 45"/>
          <p:cNvSpPr/>
          <p:nvPr/>
        </p:nvSpPr>
        <p:spPr>
          <a:xfrm>
            <a:off x="1965940" y="6145213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8" name="object 51"/>
          <p:cNvSpPr/>
          <p:nvPr/>
        </p:nvSpPr>
        <p:spPr>
          <a:xfrm>
            <a:off x="1160602" y="6170817"/>
            <a:ext cx="308183" cy="30818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9" name="object 53"/>
          <p:cNvSpPr/>
          <p:nvPr/>
        </p:nvSpPr>
        <p:spPr>
          <a:xfrm>
            <a:off x="2400666" y="6159090"/>
            <a:ext cx="288925" cy="288925"/>
          </a:xfrm>
          <a:custGeom>
            <a:avLst/>
            <a:gdLst/>
            <a:ahLst/>
            <a:cxnLst/>
            <a:rect l="l" t="t" r="r" b="b"/>
            <a:pathLst>
              <a:path w="288925" h="288925">
                <a:moveTo>
                  <a:pt x="255308" y="288670"/>
                </a:moveTo>
                <a:lnTo>
                  <a:pt x="33388" y="288670"/>
                </a:lnTo>
                <a:lnTo>
                  <a:pt x="20423" y="286036"/>
                </a:lnTo>
                <a:lnTo>
                  <a:pt x="9807" y="278865"/>
                </a:lnTo>
                <a:lnTo>
                  <a:pt x="2634" y="268252"/>
                </a:lnTo>
                <a:lnTo>
                  <a:pt x="0" y="255295"/>
                </a:lnTo>
                <a:lnTo>
                  <a:pt x="0" y="33362"/>
                </a:lnTo>
                <a:lnTo>
                  <a:pt x="2634" y="20407"/>
                </a:lnTo>
                <a:lnTo>
                  <a:pt x="9807" y="9799"/>
                </a:lnTo>
                <a:lnTo>
                  <a:pt x="20423" y="2632"/>
                </a:lnTo>
                <a:lnTo>
                  <a:pt x="33388" y="0"/>
                </a:lnTo>
                <a:lnTo>
                  <a:pt x="255308" y="0"/>
                </a:lnTo>
                <a:lnTo>
                  <a:pt x="268270" y="2632"/>
                </a:lnTo>
                <a:lnTo>
                  <a:pt x="278882" y="9799"/>
                </a:lnTo>
                <a:lnTo>
                  <a:pt x="286051" y="20407"/>
                </a:lnTo>
                <a:lnTo>
                  <a:pt x="288683" y="33362"/>
                </a:lnTo>
                <a:lnTo>
                  <a:pt x="288683" y="255295"/>
                </a:lnTo>
                <a:lnTo>
                  <a:pt x="286051" y="268252"/>
                </a:lnTo>
                <a:lnTo>
                  <a:pt x="278882" y="278865"/>
                </a:lnTo>
                <a:lnTo>
                  <a:pt x="268270" y="286036"/>
                </a:lnTo>
                <a:lnTo>
                  <a:pt x="255308" y="288670"/>
                </a:lnTo>
                <a:close/>
              </a:path>
            </a:pathLst>
          </a:custGeom>
          <a:ln w="9791">
            <a:solidFill>
              <a:srgbClr val="343435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54"/>
          <p:cNvSpPr txBox="1"/>
          <p:nvPr/>
        </p:nvSpPr>
        <p:spPr>
          <a:xfrm>
            <a:off x="1982236" y="6546903"/>
            <a:ext cx="1125785" cy="3071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325"/>
              </a:spcBef>
            </a:pP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输入视频源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支持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4K*2K@</a:t>
            </a:r>
            <a:r>
              <a:rPr lang="en-US"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3</a:t>
            </a:r>
            <a:r>
              <a:rPr sz="900" b="0" dirty="0" smtClean="0">
                <a:solidFill>
                  <a:srgbClr val="231F20"/>
                </a:solidFill>
                <a:latin typeface="微软雅黑 Light"/>
                <a:cs typeface="微软雅黑 Light"/>
              </a:rPr>
              <a:t>0Hz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63668" y="6172844"/>
            <a:ext cx="3629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350" algn="ctr">
              <a:lnSpc>
                <a:spcPct val="100000"/>
              </a:lnSpc>
              <a:spcBef>
                <a:spcPts val="115"/>
              </a:spcBef>
            </a:pPr>
            <a:r>
              <a:rPr lang="en-US" altLang="zh-CN" sz="1100" spc="-5" dirty="0">
                <a:solidFill>
                  <a:srgbClr val="221714"/>
                </a:solidFill>
                <a:latin typeface="微软雅黑"/>
                <a:cs typeface="微软雅黑"/>
              </a:rPr>
              <a:t>4K</a:t>
            </a:r>
            <a:endParaRPr lang="en-US" altLang="zh-CN" sz="1400" dirty="0">
              <a:latin typeface="微软雅黑"/>
              <a:cs typeface="微软雅黑"/>
            </a:endParaRPr>
          </a:p>
        </p:txBody>
      </p:sp>
      <p:sp>
        <p:nvSpPr>
          <p:cNvPr id="52" name="object 45"/>
          <p:cNvSpPr txBox="1"/>
          <p:nvPr/>
        </p:nvSpPr>
        <p:spPr>
          <a:xfrm>
            <a:off x="3081888" y="6528497"/>
            <a:ext cx="1383030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前置U盘接口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支持视频和图片混合播放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53" name="object 46"/>
          <p:cNvSpPr/>
          <p:nvPr/>
        </p:nvSpPr>
        <p:spPr>
          <a:xfrm>
            <a:off x="3616449" y="6143124"/>
            <a:ext cx="314960" cy="329565"/>
          </a:xfrm>
          <a:custGeom>
            <a:avLst/>
            <a:gdLst/>
            <a:ahLst/>
            <a:cxnLst/>
            <a:rect l="l" t="t" r="r" b="b"/>
            <a:pathLst>
              <a:path w="314960" h="329565">
                <a:moveTo>
                  <a:pt x="146846" y="54216"/>
                </a:moveTo>
                <a:lnTo>
                  <a:pt x="143417" y="55029"/>
                </a:lnTo>
                <a:lnTo>
                  <a:pt x="7629" y="206933"/>
                </a:lnTo>
                <a:lnTo>
                  <a:pt x="2407" y="214745"/>
                </a:lnTo>
                <a:lnTo>
                  <a:pt x="0" y="222792"/>
                </a:lnTo>
                <a:lnTo>
                  <a:pt x="521" y="230140"/>
                </a:lnTo>
                <a:lnTo>
                  <a:pt x="4086" y="235851"/>
                </a:lnTo>
                <a:lnTo>
                  <a:pt x="105165" y="326224"/>
                </a:lnTo>
                <a:lnTo>
                  <a:pt x="111241" y="329123"/>
                </a:lnTo>
                <a:lnTo>
                  <a:pt x="118605" y="328817"/>
                </a:lnTo>
                <a:lnTo>
                  <a:pt x="126336" y="325523"/>
                </a:lnTo>
                <a:lnTo>
                  <a:pt x="133557" y="319405"/>
                </a:lnTo>
                <a:lnTo>
                  <a:pt x="116925" y="319405"/>
                </a:lnTo>
                <a:lnTo>
                  <a:pt x="9534" y="223418"/>
                </a:lnTo>
                <a:lnTo>
                  <a:pt x="10283" y="217436"/>
                </a:lnTo>
                <a:lnTo>
                  <a:pt x="143443" y="68478"/>
                </a:lnTo>
                <a:lnTo>
                  <a:pt x="172664" y="68478"/>
                </a:lnTo>
                <a:lnTo>
                  <a:pt x="173629" y="67398"/>
                </a:lnTo>
                <a:lnTo>
                  <a:pt x="161604" y="67398"/>
                </a:lnTo>
                <a:lnTo>
                  <a:pt x="146846" y="54216"/>
                </a:lnTo>
                <a:close/>
              </a:path>
              <a:path w="314960" h="329565">
                <a:moveTo>
                  <a:pt x="172664" y="68478"/>
                </a:moveTo>
                <a:lnTo>
                  <a:pt x="143443" y="68478"/>
                </a:lnTo>
                <a:lnTo>
                  <a:pt x="255927" y="169049"/>
                </a:lnTo>
                <a:lnTo>
                  <a:pt x="122767" y="317995"/>
                </a:lnTo>
                <a:lnTo>
                  <a:pt x="116925" y="319405"/>
                </a:lnTo>
                <a:lnTo>
                  <a:pt x="133557" y="319405"/>
                </a:lnTo>
                <a:lnTo>
                  <a:pt x="269300" y="167563"/>
                </a:lnTo>
                <a:lnTo>
                  <a:pt x="269732" y="164058"/>
                </a:lnTo>
                <a:lnTo>
                  <a:pt x="254796" y="150698"/>
                </a:lnTo>
                <a:lnTo>
                  <a:pt x="260758" y="144030"/>
                </a:lnTo>
                <a:lnTo>
                  <a:pt x="248713" y="144030"/>
                </a:lnTo>
                <a:lnTo>
                  <a:pt x="168906" y="72682"/>
                </a:lnTo>
                <a:lnTo>
                  <a:pt x="172664" y="68478"/>
                </a:lnTo>
                <a:close/>
              </a:path>
              <a:path w="314960" h="329565">
                <a:moveTo>
                  <a:pt x="240485" y="14274"/>
                </a:moveTo>
                <a:lnTo>
                  <a:pt x="221116" y="14274"/>
                </a:lnTo>
                <a:lnTo>
                  <a:pt x="300923" y="85610"/>
                </a:lnTo>
                <a:lnTo>
                  <a:pt x="248713" y="144030"/>
                </a:lnTo>
                <a:lnTo>
                  <a:pt x="260758" y="144030"/>
                </a:lnTo>
                <a:lnTo>
                  <a:pt x="311934" y="86791"/>
                </a:lnTo>
                <a:lnTo>
                  <a:pt x="314296" y="84124"/>
                </a:lnTo>
                <a:lnTo>
                  <a:pt x="314728" y="80632"/>
                </a:lnTo>
                <a:lnTo>
                  <a:pt x="240485" y="14274"/>
                </a:lnTo>
                <a:close/>
              </a:path>
              <a:path w="314960" h="329565">
                <a:moveTo>
                  <a:pt x="224532" y="0"/>
                </a:moveTo>
                <a:lnTo>
                  <a:pt x="221103" y="825"/>
                </a:lnTo>
                <a:lnTo>
                  <a:pt x="161604" y="67398"/>
                </a:lnTo>
                <a:lnTo>
                  <a:pt x="173629" y="67398"/>
                </a:lnTo>
                <a:lnTo>
                  <a:pt x="221116" y="14274"/>
                </a:lnTo>
                <a:lnTo>
                  <a:pt x="240485" y="14274"/>
                </a:lnTo>
                <a:lnTo>
                  <a:pt x="22453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object 47"/>
          <p:cNvSpPr/>
          <p:nvPr/>
        </p:nvSpPr>
        <p:spPr>
          <a:xfrm>
            <a:off x="3824520" y="6193534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66" y="0"/>
                </a:moveTo>
                <a:lnTo>
                  <a:pt x="0" y="10909"/>
                </a:lnTo>
                <a:lnTo>
                  <a:pt x="16598" y="25742"/>
                </a:lnTo>
                <a:lnTo>
                  <a:pt x="26339" y="14833"/>
                </a:lnTo>
                <a:lnTo>
                  <a:pt x="97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object 48"/>
          <p:cNvSpPr/>
          <p:nvPr/>
        </p:nvSpPr>
        <p:spPr>
          <a:xfrm>
            <a:off x="3856892" y="6221433"/>
            <a:ext cx="26670" cy="26034"/>
          </a:xfrm>
          <a:custGeom>
            <a:avLst/>
            <a:gdLst/>
            <a:ahLst/>
            <a:cxnLst/>
            <a:rect l="l" t="t" r="r" b="b"/>
            <a:pathLst>
              <a:path w="26670" h="26034">
                <a:moveTo>
                  <a:pt x="9740" y="0"/>
                </a:moveTo>
                <a:lnTo>
                  <a:pt x="0" y="10909"/>
                </a:lnTo>
                <a:lnTo>
                  <a:pt x="16586" y="25730"/>
                </a:lnTo>
                <a:lnTo>
                  <a:pt x="26339" y="14833"/>
                </a:lnTo>
                <a:lnTo>
                  <a:pt x="974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51"/>
          <p:cNvSpPr/>
          <p:nvPr/>
        </p:nvSpPr>
        <p:spPr>
          <a:xfrm>
            <a:off x="4429865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53"/>
          <p:cNvSpPr/>
          <p:nvPr/>
        </p:nvSpPr>
        <p:spPr>
          <a:xfrm>
            <a:off x="5629942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4"/>
          <p:cNvSpPr/>
          <p:nvPr/>
        </p:nvSpPr>
        <p:spPr>
          <a:xfrm>
            <a:off x="6868117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55"/>
          <p:cNvSpPr/>
          <p:nvPr/>
        </p:nvSpPr>
        <p:spPr>
          <a:xfrm>
            <a:off x="3115490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57"/>
          <p:cNvSpPr txBox="1"/>
          <p:nvPr/>
        </p:nvSpPr>
        <p:spPr>
          <a:xfrm>
            <a:off x="4449038" y="6528485"/>
            <a:ext cx="1137158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计划任务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支持输入源定时切换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2" name="object 58"/>
          <p:cNvSpPr txBox="1"/>
          <p:nvPr/>
        </p:nvSpPr>
        <p:spPr>
          <a:xfrm>
            <a:off x="5743016" y="6528485"/>
            <a:ext cx="1014222" cy="320601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900" b="0" dirty="0">
                <a:solidFill>
                  <a:srgbClr val="231F20"/>
                </a:solidFill>
                <a:latin typeface="微软雅黑 Light"/>
                <a:cs typeface="微软雅黑 Light"/>
              </a:rPr>
              <a:t>灵活安装</a:t>
            </a:r>
            <a:endParaRPr sz="900" dirty="0">
              <a:latin typeface="微软雅黑 Light"/>
              <a:cs typeface="微软雅黑 Light"/>
            </a:endParaRPr>
          </a:p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900" b="0" dirty="0" err="1" smtClean="0">
                <a:solidFill>
                  <a:srgbClr val="231F20"/>
                </a:solidFill>
                <a:latin typeface="微软雅黑 Light"/>
                <a:cs typeface="微软雅黑 Light"/>
              </a:rPr>
              <a:t>满足屏内竖向安装</a:t>
            </a:r>
            <a:endParaRPr sz="900" dirty="0">
              <a:latin typeface="微软雅黑 Light"/>
              <a:cs typeface="微软雅黑 Light"/>
            </a:endParaRPr>
          </a:p>
        </p:txBody>
      </p:sp>
      <p:sp>
        <p:nvSpPr>
          <p:cNvPr id="67" name="object 59"/>
          <p:cNvSpPr/>
          <p:nvPr/>
        </p:nvSpPr>
        <p:spPr>
          <a:xfrm>
            <a:off x="6064766" y="6210605"/>
            <a:ext cx="372745" cy="195580"/>
          </a:xfrm>
          <a:custGeom>
            <a:avLst/>
            <a:gdLst/>
            <a:ahLst/>
            <a:cxnLst/>
            <a:rect l="l" t="t" r="r" b="b"/>
            <a:pathLst>
              <a:path w="372745" h="195579">
                <a:moveTo>
                  <a:pt x="372630" y="195211"/>
                </a:moveTo>
                <a:lnTo>
                  <a:pt x="0" y="195211"/>
                </a:lnTo>
                <a:lnTo>
                  <a:pt x="0" y="0"/>
                </a:lnTo>
                <a:lnTo>
                  <a:pt x="372630" y="0"/>
                </a:lnTo>
                <a:lnTo>
                  <a:pt x="372630" y="195211"/>
                </a:lnTo>
                <a:close/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60"/>
          <p:cNvSpPr/>
          <p:nvPr/>
        </p:nvSpPr>
        <p:spPr>
          <a:xfrm>
            <a:off x="5995426" y="6210607"/>
            <a:ext cx="511809" cy="0"/>
          </a:xfrm>
          <a:custGeom>
            <a:avLst/>
            <a:gdLst/>
            <a:ahLst/>
            <a:cxnLst/>
            <a:rect l="l" t="t" r="r" b="b"/>
            <a:pathLst>
              <a:path w="511810">
                <a:moveTo>
                  <a:pt x="0" y="0"/>
                </a:moveTo>
                <a:lnTo>
                  <a:pt x="511314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61"/>
          <p:cNvSpPr/>
          <p:nvPr/>
        </p:nvSpPr>
        <p:spPr>
          <a:xfrm>
            <a:off x="4978316" y="6160989"/>
            <a:ext cx="187325" cy="263525"/>
          </a:xfrm>
          <a:custGeom>
            <a:avLst/>
            <a:gdLst/>
            <a:ahLst/>
            <a:cxnLst/>
            <a:rect l="l" t="t" r="r" b="b"/>
            <a:pathLst>
              <a:path w="187325" h="263525">
                <a:moveTo>
                  <a:pt x="123545" y="212763"/>
                </a:moveTo>
                <a:lnTo>
                  <a:pt x="123545" y="263347"/>
                </a:lnTo>
                <a:lnTo>
                  <a:pt x="174142" y="263347"/>
                </a:lnTo>
                <a:lnTo>
                  <a:pt x="153174" y="242392"/>
                </a:lnTo>
                <a:lnTo>
                  <a:pt x="157327" y="236880"/>
                </a:lnTo>
                <a:lnTo>
                  <a:pt x="160593" y="231762"/>
                </a:lnTo>
                <a:lnTo>
                  <a:pt x="142544" y="231762"/>
                </a:lnTo>
                <a:lnTo>
                  <a:pt x="123545" y="212763"/>
                </a:lnTo>
                <a:close/>
              </a:path>
              <a:path w="187325" h="263525">
                <a:moveTo>
                  <a:pt x="103380" y="15214"/>
                </a:moveTo>
                <a:lnTo>
                  <a:pt x="39535" y="15214"/>
                </a:lnTo>
                <a:lnTo>
                  <a:pt x="65486" y="17772"/>
                </a:lnTo>
                <a:lnTo>
                  <a:pt x="90114" y="25285"/>
                </a:lnTo>
                <a:lnTo>
                  <a:pt x="133121" y="54216"/>
                </a:lnTo>
                <a:lnTo>
                  <a:pt x="161958" y="97226"/>
                </a:lnTo>
                <a:lnTo>
                  <a:pt x="171983" y="148018"/>
                </a:lnTo>
                <a:lnTo>
                  <a:pt x="170440" y="168283"/>
                </a:lnTo>
                <a:lnTo>
                  <a:pt x="165868" y="187886"/>
                </a:lnTo>
                <a:lnTo>
                  <a:pt x="158353" y="206561"/>
                </a:lnTo>
                <a:lnTo>
                  <a:pt x="147980" y="224040"/>
                </a:lnTo>
                <a:lnTo>
                  <a:pt x="142544" y="231762"/>
                </a:lnTo>
                <a:lnTo>
                  <a:pt x="160593" y="231762"/>
                </a:lnTo>
                <a:lnTo>
                  <a:pt x="170249" y="216632"/>
                </a:lnTo>
                <a:lnTo>
                  <a:pt x="179609" y="194862"/>
                </a:lnTo>
                <a:lnTo>
                  <a:pt x="185302" y="171882"/>
                </a:lnTo>
                <a:lnTo>
                  <a:pt x="187223" y="148005"/>
                </a:lnTo>
                <a:lnTo>
                  <a:pt x="184381" y="118947"/>
                </a:lnTo>
                <a:lnTo>
                  <a:pt x="176033" y="91408"/>
                </a:lnTo>
                <a:lnTo>
                  <a:pt x="162443" y="66031"/>
                </a:lnTo>
                <a:lnTo>
                  <a:pt x="143878" y="43459"/>
                </a:lnTo>
                <a:lnTo>
                  <a:pt x="121287" y="24844"/>
                </a:lnTo>
                <a:lnTo>
                  <a:pt x="103380" y="15214"/>
                </a:lnTo>
                <a:close/>
              </a:path>
              <a:path w="187325" h="263525">
                <a:moveTo>
                  <a:pt x="39611" y="0"/>
                </a:moveTo>
                <a:lnTo>
                  <a:pt x="29609" y="339"/>
                </a:lnTo>
                <a:lnTo>
                  <a:pt x="19658" y="1354"/>
                </a:lnTo>
                <a:lnTo>
                  <a:pt x="9780" y="3037"/>
                </a:lnTo>
                <a:lnTo>
                  <a:pt x="0" y="5384"/>
                </a:lnTo>
                <a:lnTo>
                  <a:pt x="4813" y="19837"/>
                </a:lnTo>
                <a:lnTo>
                  <a:pt x="13387" y="17823"/>
                </a:lnTo>
                <a:lnTo>
                  <a:pt x="22045" y="16378"/>
                </a:lnTo>
                <a:lnTo>
                  <a:pt x="30768" y="15506"/>
                </a:lnTo>
                <a:lnTo>
                  <a:pt x="39535" y="15214"/>
                </a:lnTo>
                <a:lnTo>
                  <a:pt x="103380" y="15214"/>
                </a:lnTo>
                <a:lnTo>
                  <a:pt x="95950" y="11218"/>
                </a:lnTo>
                <a:lnTo>
                  <a:pt x="68509" y="2848"/>
                </a:lnTo>
                <a:lnTo>
                  <a:pt x="396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object 62"/>
          <p:cNvSpPr/>
          <p:nvPr/>
        </p:nvSpPr>
        <p:spPr>
          <a:xfrm>
            <a:off x="4869703" y="6191764"/>
            <a:ext cx="187325" cy="264160"/>
          </a:xfrm>
          <a:custGeom>
            <a:avLst/>
            <a:gdLst/>
            <a:ahLst/>
            <a:cxnLst/>
            <a:rect l="l" t="t" r="r" b="b"/>
            <a:pathLst>
              <a:path w="187325" h="264159">
                <a:moveTo>
                  <a:pt x="61074" y="0"/>
                </a:moveTo>
                <a:lnTo>
                  <a:pt x="10490" y="0"/>
                </a:lnTo>
                <a:lnTo>
                  <a:pt x="33032" y="22542"/>
                </a:lnTo>
                <a:lnTo>
                  <a:pt x="28968" y="28028"/>
                </a:lnTo>
                <a:lnTo>
                  <a:pt x="16443" y="48061"/>
                </a:lnTo>
                <a:lnTo>
                  <a:pt x="7373" y="69549"/>
                </a:lnTo>
                <a:lnTo>
                  <a:pt x="1859" y="92188"/>
                </a:lnTo>
                <a:lnTo>
                  <a:pt x="0" y="115671"/>
                </a:lnTo>
                <a:lnTo>
                  <a:pt x="2841" y="144731"/>
                </a:lnTo>
                <a:lnTo>
                  <a:pt x="24774" y="197656"/>
                </a:lnTo>
                <a:lnTo>
                  <a:pt x="65926" y="238833"/>
                </a:lnTo>
                <a:lnTo>
                  <a:pt x="118686" y="260826"/>
                </a:lnTo>
                <a:lnTo>
                  <a:pt x="147574" y="263677"/>
                </a:lnTo>
                <a:lnTo>
                  <a:pt x="157592" y="263335"/>
                </a:lnTo>
                <a:lnTo>
                  <a:pt x="167554" y="262316"/>
                </a:lnTo>
                <a:lnTo>
                  <a:pt x="177434" y="260628"/>
                </a:lnTo>
                <a:lnTo>
                  <a:pt x="187210" y="258279"/>
                </a:lnTo>
                <a:lnTo>
                  <a:pt x="183926" y="248437"/>
                </a:lnTo>
                <a:lnTo>
                  <a:pt x="147650" y="248437"/>
                </a:lnTo>
                <a:lnTo>
                  <a:pt x="121711" y="245883"/>
                </a:lnTo>
                <a:lnTo>
                  <a:pt x="74349" y="226170"/>
                </a:lnTo>
                <a:lnTo>
                  <a:pt x="37433" y="189232"/>
                </a:lnTo>
                <a:lnTo>
                  <a:pt x="17763" y="141747"/>
                </a:lnTo>
                <a:lnTo>
                  <a:pt x="15214" y="115671"/>
                </a:lnTo>
                <a:lnTo>
                  <a:pt x="16692" y="95793"/>
                </a:lnTo>
                <a:lnTo>
                  <a:pt x="21074" y="76549"/>
                </a:lnTo>
                <a:lnTo>
                  <a:pt x="28282" y="58200"/>
                </a:lnTo>
                <a:lnTo>
                  <a:pt x="38239" y="41008"/>
                </a:lnTo>
                <a:lnTo>
                  <a:pt x="43611" y="33134"/>
                </a:lnTo>
                <a:lnTo>
                  <a:pt x="61074" y="33134"/>
                </a:lnTo>
                <a:lnTo>
                  <a:pt x="61074" y="0"/>
                </a:lnTo>
                <a:close/>
              </a:path>
              <a:path w="187325" h="264159">
                <a:moveTo>
                  <a:pt x="182384" y="243814"/>
                </a:moveTo>
                <a:lnTo>
                  <a:pt x="173808" y="245828"/>
                </a:lnTo>
                <a:lnTo>
                  <a:pt x="165146" y="247273"/>
                </a:lnTo>
                <a:lnTo>
                  <a:pt x="156418" y="248145"/>
                </a:lnTo>
                <a:lnTo>
                  <a:pt x="147650" y="248437"/>
                </a:lnTo>
                <a:lnTo>
                  <a:pt x="183926" y="248437"/>
                </a:lnTo>
                <a:lnTo>
                  <a:pt x="182384" y="243814"/>
                </a:lnTo>
                <a:close/>
              </a:path>
              <a:path w="187325" h="264159">
                <a:moveTo>
                  <a:pt x="61074" y="33134"/>
                </a:moveTo>
                <a:lnTo>
                  <a:pt x="43611" y="33134"/>
                </a:lnTo>
                <a:lnTo>
                  <a:pt x="61074" y="50596"/>
                </a:lnTo>
                <a:lnTo>
                  <a:pt x="61074" y="331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object 63"/>
          <p:cNvSpPr/>
          <p:nvPr/>
        </p:nvSpPr>
        <p:spPr>
          <a:xfrm>
            <a:off x="4993875" y="6223007"/>
            <a:ext cx="63500" cy="160020"/>
          </a:xfrm>
          <a:custGeom>
            <a:avLst/>
            <a:gdLst/>
            <a:ahLst/>
            <a:cxnLst/>
            <a:rect l="l" t="t" r="r" b="b"/>
            <a:pathLst>
              <a:path w="63500" h="160020">
                <a:moveTo>
                  <a:pt x="16484" y="0"/>
                </a:moveTo>
                <a:lnTo>
                  <a:pt x="0" y="0"/>
                </a:lnTo>
                <a:lnTo>
                  <a:pt x="0" y="107530"/>
                </a:lnTo>
                <a:lnTo>
                  <a:pt x="51155" y="159562"/>
                </a:lnTo>
                <a:lnTo>
                  <a:pt x="62928" y="147980"/>
                </a:lnTo>
                <a:lnTo>
                  <a:pt x="16484" y="100774"/>
                </a:lnTo>
                <a:lnTo>
                  <a:pt x="1648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52"/>
          <p:cNvSpPr/>
          <p:nvPr/>
        </p:nvSpPr>
        <p:spPr>
          <a:xfrm>
            <a:off x="646759" y="6128516"/>
            <a:ext cx="0" cy="708660"/>
          </a:xfrm>
          <a:custGeom>
            <a:avLst/>
            <a:gdLst/>
            <a:ahLst/>
            <a:cxnLst/>
            <a:rect l="l" t="t" r="r" b="b"/>
            <a:pathLst>
              <a:path h="708659">
                <a:moveTo>
                  <a:pt x="0" y="0"/>
                </a:moveTo>
                <a:lnTo>
                  <a:pt x="0" y="708253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object 29"/>
          <p:cNvSpPr txBox="1"/>
          <p:nvPr/>
        </p:nvSpPr>
        <p:spPr>
          <a:xfrm>
            <a:off x="7877907" y="3500732"/>
            <a:ext cx="3059776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*</a:t>
            </a:r>
            <a:r>
              <a:rPr sz="900" b="0" spc="-1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前面板两侧弯角支持90°旋转，便于屏内贴墙安装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74" name="object 30"/>
          <p:cNvSpPr txBox="1"/>
          <p:nvPr/>
        </p:nvSpPr>
        <p:spPr>
          <a:xfrm>
            <a:off x="10815193" y="1627098"/>
            <a:ext cx="1771433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机箱尺寸:</a:t>
            </a:r>
            <a:r>
              <a:rPr sz="900" b="0" spc="-30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sz="900" b="0" spc="-5" dirty="0">
                <a:solidFill>
                  <a:srgbClr val="22171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482.6×230×44mm</a:t>
            </a:r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坚持为工程商守护合理利润</a:t>
            </a:r>
            <a:endParaRPr sz="1800" b="0" i="0" dirty="0">
              <a:sym typeface="+mn-ea"/>
            </a:endParaRPr>
          </a:p>
        </p:txBody>
      </p:sp>
      <p:sp>
        <p:nvSpPr>
          <p:cNvPr id="39" name="Line 60"/>
          <p:cNvSpPr>
            <a:spLocks noChangeShapeType="1"/>
          </p:cNvSpPr>
          <p:nvPr/>
        </p:nvSpPr>
        <p:spPr bwMode="auto">
          <a:xfrm>
            <a:off x="542676" y="1012113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77363"/>
              </p:ext>
            </p:extLst>
          </p:nvPr>
        </p:nvGraphicFramePr>
        <p:xfrm>
          <a:off x="2035824" y="1333713"/>
          <a:ext cx="9720000" cy="5688000"/>
        </p:xfrm>
        <a:graphic>
          <a:graphicData uri="http://schemas.openxmlformats.org/drawingml/2006/table">
            <a:tbl>
              <a:tblPr firstRow="1" lastRow="1" bandRow="1">
                <a:tableStyleId>{9D7B26C5-4107-4FEC-AEDC-1716B250A1EF}</a:tableStyleId>
              </a:tblPr>
              <a:tblGrid>
                <a:gridCol w="3240000"/>
                <a:gridCol w="3240000"/>
                <a:gridCol w="3240000"/>
              </a:tblGrid>
              <a:tr h="324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zh-CN" sz="12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产品型号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zh-CN" altLang="en-US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工程指导价 </a:t>
                      </a:r>
                      <a:r>
                        <a:rPr lang="en-US" altLang="zh-CN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zh-CN" altLang="en-US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  <a:r>
                        <a:rPr lang="en-US" altLang="zh-CN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zh-CN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行业客户价</a:t>
                      </a:r>
                      <a:r>
                        <a:rPr lang="en-US" altLang="zh-CN" sz="1200" kern="10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sz="12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OVP-L1X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550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OVP-L2X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OVP-L</a:t>
                      </a: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1500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OVP-L4X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OVP-M1X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OVP-M2X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OVP-M4X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OVP-M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OVP-M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3500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XL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2400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OVP-H4XL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6800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XL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8800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4250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OVP-H8XL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10800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5350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3200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OVP-H4X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9800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4350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</a:t>
                      </a: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11800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5450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OVP-H8X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14800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7200</a:t>
                      </a:r>
                      <a:endParaRPr lang="zh-CN" sz="1000" kern="100" spc="70" baseline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OVP-G16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18800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8500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OVP-G24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24800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11600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OVP-G32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31800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US" altLang="zh-CN" sz="1000" kern="100" spc="70" baseline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14800</a:t>
                      </a:r>
                      <a:endParaRPr lang="zh-CN" sz="1000" kern="100" spc="70" baseline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4000">
                <a:tc gridSpan="3">
                  <a:txBody>
                    <a:bodyPr/>
                    <a:lstStyle/>
                    <a:p>
                      <a:pPr algn="l" fontAlgn="base">
                        <a:spcAft>
                          <a:spcPts val="0"/>
                        </a:spcAft>
                      </a:pPr>
                      <a:r>
                        <a:rPr lang="en-US" sz="1100" b="0" kern="10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* OVP</a:t>
                      </a:r>
                      <a:r>
                        <a:rPr lang="zh-CN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设备选配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SDI</a:t>
                      </a:r>
                      <a:r>
                        <a:rPr lang="zh-CN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接口模块时，命名增加尾缀字母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  <a:r>
                        <a:rPr lang="zh-CN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，市场价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+600</a:t>
                      </a:r>
                      <a:r>
                        <a:rPr lang="zh-CN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元，行业客户价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+300</a:t>
                      </a:r>
                      <a:r>
                        <a:rPr lang="zh-CN" sz="1100" b="0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endParaRPr lang="zh-CN" sz="1100" b="0" kern="10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3369" marR="63369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126" y="1699518"/>
            <a:ext cx="6889750" cy="398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仰邦OVP全系列产品，价值之选</a:t>
            </a:r>
          </a:p>
        </p:txBody>
      </p:sp>
      <p:pic>
        <p:nvPicPr>
          <p:cNvPr id="31" name="Picture 2" descr="C:\Users\meimei\Desktop\图片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0810" y="316220"/>
            <a:ext cx="274955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object 8"/>
          <p:cNvSpPr/>
          <p:nvPr/>
        </p:nvSpPr>
        <p:spPr>
          <a:xfrm>
            <a:off x="11539330" y="7403005"/>
            <a:ext cx="1668944" cy="25527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258" y="7259281"/>
            <a:ext cx="1977859" cy="39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10088212" y="1368921"/>
            <a:ext cx="3756993" cy="83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0" rIns="91420" bIns="45710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4800" b="1" cap="all" spc="427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zh-CN" altLang="en-US" sz="4800" b="1" cap="all" spc="427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强大 稳定 易用</a:t>
            </a:r>
          </a:p>
        </p:txBody>
      </p:sp>
      <p:sp>
        <p:nvSpPr>
          <p:cNvPr id="13" name="Line 60"/>
          <p:cNvSpPr>
            <a:spLocks noChangeShapeType="1"/>
          </p:cNvSpPr>
          <p:nvPr/>
        </p:nvSpPr>
        <p:spPr bwMode="auto">
          <a:xfrm>
            <a:off x="542676" y="1012113"/>
            <a:ext cx="4476585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8965" y="2584179"/>
            <a:ext cx="13475540" cy="3210196"/>
            <a:chOff x="168965" y="2584179"/>
            <a:chExt cx="13475540" cy="3210196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965" y="2584179"/>
              <a:ext cx="6889750" cy="321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4583" y="2584179"/>
              <a:ext cx="6629922" cy="321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174209" y="2551334"/>
            <a:ext cx="1348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4209" y="5794375"/>
            <a:ext cx="1348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0126" y="6137388"/>
            <a:ext cx="8139524" cy="6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Aft>
                <a:spcPts val="6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zh-CN" altLang="en-US" sz="1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我们坚持为工程商守护合理利润，以助力行业健康发展；</a:t>
            </a:r>
          </a:p>
          <a:p>
            <a:pPr fontAlgn="auto">
              <a:lnSpc>
                <a:spcPts val="1700"/>
              </a:lnSpc>
              <a:spcBef>
                <a:spcPts val="300"/>
              </a:spcBef>
              <a:spcAft>
                <a:spcPts val="6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zh-CN" altLang="en-US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我们坚持匠心品质，坚持创新创造，致力为终端用户提供超值产品和超值服务。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171983"/>
              </p:ext>
            </p:extLst>
          </p:nvPr>
        </p:nvGraphicFramePr>
        <p:xfrm>
          <a:off x="694153" y="651424"/>
          <a:ext cx="12336459" cy="64765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1847"/>
                <a:gridCol w="2560320"/>
                <a:gridCol w="3889292"/>
                <a:gridCol w="859000"/>
                <a:gridCol w="859000"/>
                <a:gridCol w="859000"/>
                <a:gridCol w="859000"/>
                <a:gridCol w="859000"/>
              </a:tblGrid>
              <a:tr h="34200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OVP视频控制器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带载指标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输入接口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机箱/液晶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U盘接口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 err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wifi控制</a:t>
                      </a:r>
                      <a:endParaRPr sz="1200" b="1" spc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DVI监视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RS232中控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</a:tr>
              <a:tr h="471879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OVP-L1X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131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≤2500；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265" marR="6445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输入接口：HDMI*2、DVI*1、VGA*1、CV*1；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6445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1920*1080@60Hz，支持4K*2K@30Hz；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950" spc="1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1U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标准机箱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前置</a:t>
                      </a:r>
                      <a:r>
                        <a:rPr sz="950" spc="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盘接口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94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OVP-L2X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262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≤2500；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4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265" marR="64579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输入接口：HDMI*1、DVI*1、VGA*1、CV*1；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64579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1920*1080@60Hz，支持4K*2K@30Hz；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79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OVP-L3X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393万像素，宽度≤8000</a:t>
                      </a:r>
                      <a:r>
                        <a:rPr sz="950" spc="-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88265" marR="5365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：HDMI2.0*2、DVI*1、VGA*1、CV*1；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5365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2路4K*2K@60Hz；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94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OVP-L4X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524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≤8000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71879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OVP-M1X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131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≤2500；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265" marR="6470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输入接口：HDMI*2、DVI*1、VGA*1、CV*1；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6470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1920*1080@60Hz，支持4K*2K@30Hz；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marL="52705">
                        <a:lnSpc>
                          <a:spcPct val="100000"/>
                        </a:lnSpc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标准机箱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2.8"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液晶屏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前置</a:t>
                      </a:r>
                      <a:r>
                        <a:rPr sz="950" spc="1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U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盘接口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9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OVP-M2X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262万像素，宽度≤3840 ，高度≤2500；</a:t>
                      </a:r>
                    </a:p>
                    <a:p>
                      <a:pPr marL="882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4千兆网口输出；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265" marR="2889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输入接口：HDMI*1、DVI*1、EXT*1、VGA*1、CV*1；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2889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1920*1080@60Hz，支持4K*2K@30Hz；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71880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OVP-M4X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524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≤8000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92075" marR="263525" indent="-4763">
                        <a:lnSpc>
                          <a:spcPct val="100000"/>
                        </a:lnSpc>
                        <a:spcBef>
                          <a:spcPts val="180"/>
                        </a:spcBef>
                        <a:tabLst/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：</a:t>
                      </a: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HDMI2.0*2、DVI*1、EXT*1、VGA*1、CV*1；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26352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支持2路4K*2K@60Hz；</a:t>
                      </a:r>
                      <a:endParaRPr sz="950" spc="2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8E262A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80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OVP-M6X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-1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786万像素，宽度</a:t>
                      </a:r>
                      <a:r>
                        <a:rPr sz="95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≤8000</a:t>
                      </a:r>
                      <a:r>
                        <a:rPr sz="950" spc="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-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12千兆网口输出；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71893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OVP-M8X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视频控制器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-1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960万像素，宽度≤8000</a:t>
                      </a:r>
                      <a:r>
                        <a:rPr sz="950" spc="-2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，高度≤3840；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-5" dirty="0">
                          <a:solidFill>
                            <a:schemeClr val="tx1"/>
                          </a:solidFill>
                          <a:latin typeface="微软雅黑"/>
                          <a:cs typeface="微软雅黑"/>
                        </a:rPr>
                        <a:t>16千兆网口输出；</a:t>
                      </a:r>
                      <a:endParaRPr sz="950" dirty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71880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OVP-H3XL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双画面视频控制器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393万像素，宽度≤8000</a:t>
                      </a:r>
                      <a:r>
                        <a:rPr sz="950" spc="-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88265" marR="26352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：DP1.2*1、HDMI2.0*1、DVI*1、EXT*1、VGA*1；  </a:t>
                      </a:r>
                      <a:endParaRPr lang="en-US" sz="950" spc="2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88265" marR="26352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50" spc="2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2路4K*2K@60Hz；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标准机箱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11239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2.8"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液晶屏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</a:pP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1893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OVP-H4XL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683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双画面视频控制器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524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≤8000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</a:tr>
              <a:tr h="471880">
                <a:tc>
                  <a:txBody>
                    <a:bodyPr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OVP-H6XL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双画面视频控制器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786万像素，宽度≤16000</a:t>
                      </a:r>
                      <a:r>
                        <a:rPr sz="950" spc="-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1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12</a:t>
                      </a: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</a:tr>
              <a:tr h="47189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OVP-H8XL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双画面视频控制器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1048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≤16000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16千兆网口输出；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6E7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51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10645419" y="441626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7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3"/>
          <p:cNvSpPr/>
          <p:nvPr/>
        </p:nvSpPr>
        <p:spPr>
          <a:xfrm>
            <a:off x="8088211" y="4416266"/>
            <a:ext cx="3118939" cy="45719"/>
          </a:xfrm>
          <a:custGeom>
            <a:avLst/>
            <a:gdLst/>
            <a:ahLst/>
            <a:cxnLst/>
            <a:rect l="l" t="t" r="r" b="b"/>
            <a:pathLst>
              <a:path w="2545079">
                <a:moveTo>
                  <a:pt x="25445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  <a:prstDash val="sysDot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4"/>
          <p:cNvSpPr/>
          <p:nvPr/>
        </p:nvSpPr>
        <p:spPr>
          <a:xfrm>
            <a:off x="8069167" y="441626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7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8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573889"/>
              </p:ext>
            </p:extLst>
          </p:nvPr>
        </p:nvGraphicFramePr>
        <p:xfrm>
          <a:off x="689410" y="357135"/>
          <a:ext cx="12338019" cy="49971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8030"/>
                <a:gridCol w="2702560"/>
                <a:gridCol w="3651884"/>
                <a:gridCol w="859109"/>
                <a:gridCol w="859109"/>
                <a:gridCol w="859109"/>
                <a:gridCol w="859109"/>
                <a:gridCol w="859109"/>
              </a:tblGrid>
              <a:tr h="349191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OVP视频控制器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带载指标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输入接口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机箱/液晶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U盘接口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 err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wifi控制</a:t>
                      </a:r>
                      <a:endParaRPr sz="1200" b="1" spc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DVI监视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RS232中控</a:t>
                      </a: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</a:tr>
              <a:tr h="440925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OVP-H3X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四画面视频控制器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393万像素，宽度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≤8000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1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6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318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marL="98425" marR="133350">
                        <a:lnSpc>
                          <a:spcPts val="400"/>
                        </a:lnSpc>
                        <a:spcBef>
                          <a:spcPts val="755"/>
                        </a:spcBef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输入接口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：DP1.2*2、HDMI1.4*2、DVI*1、EXT*1、VGA*1；  </a:t>
                      </a:r>
                      <a:endParaRPr lang="en-US" sz="950" spc="10" dirty="0" smtClean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  <a:p>
                      <a:pPr marL="90170" marR="133350">
                        <a:lnSpc>
                          <a:spcPts val="400"/>
                        </a:lnSpc>
                        <a:spcBef>
                          <a:spcPts val="755"/>
                        </a:spcBef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2路4K*2K@60Hz和2路4K*2K@30Hz；</a:t>
                      </a: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1.5U</a:t>
                      </a:r>
                      <a:r>
                        <a:rPr sz="95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标准机箱</a:t>
                      </a:r>
                      <a:endParaRPr lang="en-US" sz="950" dirty="0" smtClean="0">
                        <a:solidFill>
                          <a:srgbClr val="231F20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2.8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"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液晶屏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DVI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40922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OVP-H4X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四画面视频控制器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524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≤8000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8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128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36788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OVP-H6X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四画面视频控制器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74930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786万像素，宽度≤16000</a:t>
                      </a:r>
                      <a:r>
                        <a:rPr sz="950" spc="-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1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12千兆网口输出；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7302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44026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OVP-H8X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四画面视频控制器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1048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万像素，宽度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≤16000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≤3840；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spc="2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16</a:t>
                      </a:r>
                      <a:r>
                        <a:rPr sz="95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8445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44013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OVP-G16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六画面视频控制器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1048万像素，宽度≤8000</a:t>
                      </a:r>
                      <a:r>
                        <a:rPr sz="950" b="0" spc="-2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，高度≤8000；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b="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16千兆网口输出；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7937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 marL="97790" marR="296545">
                        <a:lnSpc>
                          <a:spcPct val="120000"/>
                        </a:lnSpc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输入接口：HDMI2.0*2、HDMI1.3*2、DVI*1、EXT*1；  </a:t>
                      </a:r>
                      <a:endParaRPr lang="en-US" sz="950" b="0" dirty="0" smtClean="0">
                        <a:solidFill>
                          <a:srgbClr val="231F20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97790" marR="296545">
                        <a:lnSpc>
                          <a:spcPct val="120000"/>
                        </a:lnSpc>
                      </a:pP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2路4Kx2K@60Hz和2路4Kx2K@30Hz；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950" b="0" spc="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2U</a:t>
                      </a: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标准机箱</a:t>
                      </a:r>
                      <a:endParaRPr lang="en-US" sz="950" b="0" dirty="0" smtClean="0">
                        <a:solidFill>
                          <a:schemeClr val="tx1"/>
                        </a:solidFill>
                        <a:latin typeface="微软雅黑"/>
                        <a:cs typeface="微软雅黑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950" b="0" spc="5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5</a:t>
                      </a:r>
                      <a:r>
                        <a:rPr sz="950" b="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"</a:t>
                      </a: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液晶</a:t>
                      </a:r>
                      <a:r>
                        <a:rPr lang="zh-CN" altLang="en-US" sz="950" b="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触控</a:t>
                      </a: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屏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 marL="38100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─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 marL="215900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950" b="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HDMI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 b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支持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</a:tr>
              <a:tr h="444026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OVP-G24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六画面视频控制器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1572万像素，宽度≤16000</a:t>
                      </a:r>
                      <a:r>
                        <a:rPr sz="950" b="0" spc="-3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，高度≤16000；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950" b="0" spc="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24</a:t>
                      </a: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千兆网口输出；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8001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37782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OVP-G32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b="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六画面视频控制器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2096万像素，宽度≤16000</a:t>
                      </a:r>
                      <a:r>
                        <a:rPr sz="950" b="0" spc="-3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b="0" spc="-10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，高度≤16000；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950" b="0" spc="-5" dirty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32千兆网口输出；</a:t>
                      </a:r>
                      <a:endParaRPr sz="950" b="0" dirty="0">
                        <a:latin typeface="微软雅黑"/>
                        <a:cs typeface="微软雅黑"/>
                      </a:endParaRPr>
                    </a:p>
                  </a:txBody>
                  <a:tcPr marL="0" marR="0" marT="6921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559512">
                <a:tc gridSpan="4">
                  <a:txBody>
                    <a:bodyPr/>
                    <a:lstStyle/>
                    <a:p>
                      <a:pPr marL="218440" marR="133350" indent="-140970">
                        <a:lnSpc>
                          <a:spcPct val="150000"/>
                        </a:lnSpc>
                        <a:spcBef>
                          <a:spcPts val="755"/>
                        </a:spcBef>
                        <a:buAutoNum type="arabicPeriod"/>
                        <a:tabLst>
                          <a:tab pos="213360" algn="l"/>
                        </a:tabLst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L/M系列标配前置U盘接口，支持便捷的U盘播放功能；M/H系列标配wifi，标配2.8"液晶屏，支持多语言菜单界面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；</a:t>
                      </a:r>
                      <a:r>
                        <a:rPr lang="en-US"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                                                                                                     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H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系列标配1-2路DP输入接口，标配RS232中控接口； 6/8/12/16千兆网口产品标配DVI监视接口；  </a:t>
                      </a:r>
                      <a:r>
                        <a:rPr lang="en-US"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                                                                                 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全系列标配音频输入输出接口，全系列支持自定义分辨率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；全系列支持Logo</a:t>
                      </a: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定制。</a:t>
                      </a:r>
                    </a:p>
                    <a:p>
                      <a:pPr marL="212725" indent="-135890">
                        <a:lnSpc>
                          <a:spcPts val="1100"/>
                        </a:lnSpc>
                        <a:spcBef>
                          <a:spcPts val="500"/>
                        </a:spcBef>
                        <a:buAutoNum type="arabicPeriod"/>
                        <a:tabLst>
                          <a:tab pos="213360" algn="l"/>
                        </a:tabLst>
                      </a:pPr>
                      <a:r>
                        <a:rPr sz="950" dirty="0">
                          <a:solidFill>
                            <a:srgbClr val="39393A"/>
                          </a:solidFill>
                          <a:latin typeface="微软雅黑"/>
                          <a:cs typeface="微软雅黑"/>
                        </a:rPr>
                        <a:t>选配SDI</a:t>
                      </a:r>
                      <a:r>
                        <a:rPr sz="950" spc="-5" dirty="0">
                          <a:solidFill>
                            <a:srgbClr val="39393A"/>
                          </a:solidFill>
                          <a:latin typeface="微软雅黑"/>
                          <a:cs typeface="微软雅黑"/>
                        </a:rPr>
                        <a:t> </a:t>
                      </a:r>
                      <a:r>
                        <a:rPr sz="950" dirty="0">
                          <a:solidFill>
                            <a:srgbClr val="39393A"/>
                          </a:solidFill>
                          <a:latin typeface="微软雅黑"/>
                          <a:cs typeface="微软雅黑"/>
                        </a:rPr>
                        <a:t>接口模块行业客户价+300元、 无线同屏模块行业客户价+200元；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212725" indent="-135890">
                        <a:lnSpc>
                          <a:spcPts val="1100"/>
                        </a:lnSpc>
                        <a:spcBef>
                          <a:spcPts val="500"/>
                        </a:spcBef>
                        <a:buAutoNum type="arabicPeriod"/>
                        <a:tabLst>
                          <a:tab pos="213360" algn="l"/>
                        </a:tabLst>
                      </a:pPr>
                      <a:r>
                        <a:rPr sz="950" dirty="0">
                          <a:solidFill>
                            <a:srgbClr val="8E262A"/>
                          </a:solidFill>
                          <a:latin typeface="微软雅黑"/>
                          <a:cs typeface="微软雅黑"/>
                        </a:rPr>
                        <a:t>G系列属于仰邦第三代OVP视频控制器高端产品，标配wifi，标配5"触控屏，支持多语言菜单界面；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212725" indent="-135890">
                        <a:lnSpc>
                          <a:spcPts val="1100"/>
                        </a:lnSpc>
                        <a:spcBef>
                          <a:spcPts val="500"/>
                        </a:spcBef>
                        <a:buAutoNum type="arabicPeriod"/>
                        <a:tabLst>
                          <a:tab pos="213360" algn="l"/>
                        </a:tabLst>
                      </a:pPr>
                      <a:r>
                        <a:rPr sz="950" dirty="0">
                          <a:solidFill>
                            <a:srgbClr val="39393A"/>
                          </a:solidFill>
                          <a:latin typeface="微软雅黑"/>
                          <a:cs typeface="微软雅黑"/>
                        </a:rPr>
                        <a:t>EXT*1扩展接口标配HDMI，也可根据客户需求，灵活选配SDI接口或无线同屏模块。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  <a:p>
                      <a:pPr marL="212725" indent="-135890">
                        <a:lnSpc>
                          <a:spcPts val="1100"/>
                        </a:lnSpc>
                        <a:spcBef>
                          <a:spcPts val="500"/>
                        </a:spcBef>
                        <a:buAutoNum type="arabicPeriod"/>
                        <a:tabLst>
                          <a:tab pos="213360" algn="l"/>
                        </a:tabLst>
                      </a:pPr>
                      <a:r>
                        <a:rPr sz="950" dirty="0">
                          <a:solidFill>
                            <a:srgbClr val="39393A"/>
                          </a:solidFill>
                          <a:latin typeface="微软雅黑"/>
                          <a:cs typeface="微软雅黑"/>
                        </a:rPr>
                        <a:t>上述最大带载指标仅供参考，准确带载点数在不同输出分辨率下略有差异，以设备导航菜单中实际可配置的最大自定义分辨率为准。</a:t>
                      </a:r>
                      <a:endParaRPr sz="950" dirty="0">
                        <a:latin typeface="微软雅黑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10160" algn="ctr">
                        <a:lnSpc>
                          <a:spcPts val="1500"/>
                        </a:lnSpc>
                      </a:pPr>
                      <a:r>
                        <a:rPr sz="1000" b="1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显控标准化助力LED显示屏多场景应用</a:t>
                      </a:r>
                      <a:endParaRPr sz="1000" dirty="0" smtClean="0">
                        <a:latin typeface="微软雅黑"/>
                        <a:cs typeface="微软雅黑"/>
                      </a:endParaRPr>
                    </a:p>
                    <a:p>
                      <a:pPr marL="2540" algn="ctr">
                        <a:lnSpc>
                          <a:spcPts val="1500"/>
                        </a:lnSpc>
                        <a:spcBef>
                          <a:spcPts val="165"/>
                        </a:spcBef>
                      </a:pPr>
                      <a:r>
                        <a:rPr sz="1000" b="1" dirty="0" smtClean="0">
                          <a:solidFill>
                            <a:srgbClr val="231F20"/>
                          </a:solidFill>
                          <a:latin typeface="微软雅黑"/>
                          <a:cs typeface="微软雅黑"/>
                        </a:rPr>
                        <a:t>2020-07-01发布实施2项LED控制器团体标准</a:t>
                      </a:r>
                      <a:endParaRPr sz="1000" dirty="0" smtClean="0">
                        <a:latin typeface="微软雅黑"/>
                        <a:cs typeface="微软雅黑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50" dirty="0" smtClean="0">
                        <a:latin typeface="Times New Roman"/>
                        <a:cs typeface="Times New Roman"/>
                      </a:endParaRPr>
                    </a:p>
                    <a:p>
                      <a:pPr marL="370205">
                        <a:lnSpc>
                          <a:spcPts val="600"/>
                        </a:lnSpc>
                        <a:spcBef>
                          <a:spcPts val="0"/>
                        </a:spcBef>
                      </a:pP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T </a:t>
                      </a: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COEMA</a:t>
                      </a:r>
                      <a:r>
                        <a:rPr sz="950" b="0" spc="-85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 </a:t>
                      </a: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102S-2018</a:t>
                      </a:r>
                      <a:endParaRPr sz="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 Light"/>
                      </a:endParaRPr>
                    </a:p>
                    <a:p>
                      <a:pPr marL="37020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异步无灰度</a:t>
                      </a:r>
                      <a:r>
                        <a:rPr sz="950" b="0" spc="-15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LED</a:t>
                      </a:r>
                      <a:r>
                        <a:rPr sz="950" b="0" spc="-5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 </a:t>
                      </a: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显示屏控制器（卡）通用技术要求</a:t>
                      </a:r>
                      <a:endParaRPr sz="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 Light"/>
                      </a:endParaRPr>
                    </a:p>
                    <a:p>
                      <a:pPr marL="37020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950" b="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T </a:t>
                      </a: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COEMA</a:t>
                      </a:r>
                      <a:r>
                        <a:rPr sz="950" b="0" spc="-85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 </a:t>
                      </a: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103S-2019</a:t>
                      </a:r>
                      <a:endParaRPr sz="95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 Light"/>
                      </a:endParaRPr>
                    </a:p>
                    <a:p>
                      <a:pPr marL="37020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950" b="0" spc="-20" dirty="0" smtClean="0">
                          <a:solidFill>
                            <a:srgbClr val="231F2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 Light"/>
                        </a:rPr>
                        <a:t>异步LED显示屏播放器通用技术要求</a:t>
                      </a:r>
                      <a:endParaRPr sz="95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 Light"/>
                      </a:endParaRPr>
                    </a:p>
                  </a:txBody>
                  <a:tcPr marL="0" marR="0" marT="0" marB="0" anchor="ctr">
                    <a:lnL w="952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12700">
                      <a:solidFill>
                        <a:srgbClr val="231F20"/>
                      </a:solidFill>
                      <a:prstDash val="solid"/>
                    </a:lnT>
                    <a:lnB w="12700">
                      <a:solidFill>
                        <a:srgbClr val="231F2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9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622486"/>
              </p:ext>
            </p:extLst>
          </p:nvPr>
        </p:nvGraphicFramePr>
        <p:xfrm>
          <a:off x="695325" y="5431750"/>
          <a:ext cx="12337200" cy="21160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1459"/>
                <a:gridCol w="4846180"/>
                <a:gridCol w="1342017"/>
                <a:gridCol w="4807544"/>
              </a:tblGrid>
              <a:tr h="34920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发送控制器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0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技术参数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BX- V 接收卡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b="1" spc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技术参数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231F20"/>
                      </a:solidFill>
                      <a:prstDash val="soli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94480"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OVP-VH8发送控制器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8千兆网口输出，最大带载524万像素@60Hz；1U标准机箱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BX-V75H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板载16组75接口，32组RGB数据； 单卡带载256*512像素，高度≤1024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82"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OVP-VH4发送控制器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4千兆网口输出，最大带载262万像素@60Hz；1U标准机箱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BX-V75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板载12组75接口，24组RGB数据； 单卡带载256*384像素，高度≤768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80">
                <a:tc rowSpan="2"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</a:pPr>
                      <a:r>
                        <a:rPr sz="950" spc="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</a:t>
                      </a:r>
                      <a:r>
                        <a:rPr sz="950" spc="5" dirty="0" err="1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VSA</a:t>
                      </a:r>
                      <a:r>
                        <a:rPr sz="950" spc="5" dirty="0" err="1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发送卡</a:t>
                      </a:r>
                      <a:endParaRPr sz="950" spc="5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2千兆网口输出，最大带载262万像素@60Hz；</a:t>
                      </a:r>
                    </a:p>
                    <a:p>
                      <a:pPr marL="78105"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板载接口：HDMI输入+5W音频输出+USB配置+亮度传感器+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RS485</a:t>
                      </a:r>
                      <a:endParaRPr sz="950" spc="1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BX-V75LS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板载8组75接口，16组RGB数据； 单卡带载256*256像素，高度≤512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ECA94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937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  <a:solidFill>
                      <a:srgbClr val="ECA945"/>
                    </a:solidFill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板载2组50PIN接口，16组RGB数据； 单卡带载256*256像素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80">
                <a:tc rowSpan="2"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</a:pPr>
                      <a:r>
                        <a:rPr sz="950" spc="5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BX-L1A</a:t>
                      </a: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视频控制器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2千兆网口输出，最大带载262万像素@60Hz； 支持视频缩放；</a:t>
                      </a:r>
                    </a:p>
                    <a:p>
                      <a:pPr marL="78105"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板载接口：HDMI/VGA输入+5W音频输出+USB配置+亮度传感器+</a:t>
                      </a:r>
                      <a:r>
                        <a:rPr sz="950" spc="10" dirty="0" smtClean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RS485</a:t>
                      </a:r>
                      <a:endParaRPr sz="950" spc="10" dirty="0">
                        <a:solidFill>
                          <a:srgbClr val="231F20"/>
                        </a:solidFill>
                        <a:latin typeface="微软雅黑"/>
                        <a:ea typeface="+mn-ea"/>
                        <a:cs typeface="微软雅黑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BX-V320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317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板载8组320接口，32组RGB数据； 单卡带载256*512像素，高度≤1024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8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CA94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9375" marB="0">
                    <a:lnL w="3175">
                      <a:solidFill>
                        <a:srgbClr val="231F20"/>
                      </a:solidFill>
                      <a:prstDash val="soli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  <a:solidFill>
                      <a:srgbClr val="ECA945"/>
                    </a:solidFill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950" spc="10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BX-VMF多功能卡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231F20"/>
                      </a:solidFill>
                      <a:prstDash val="solid"/>
                    </a:lnL>
                    <a:lnR w="3175">
                      <a:solidFill>
                        <a:srgbClr val="231F20"/>
                      </a:solidFill>
                      <a:prstDash val="solid"/>
                    </a:lnR>
                    <a:lnT w="3175">
                      <a:solidFill>
                        <a:srgbClr val="231F20"/>
                      </a:solidFill>
                      <a:prstDash val="soli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algn="l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950" spc="5" dirty="0">
                          <a:solidFill>
                            <a:srgbClr val="231F20"/>
                          </a:solidFill>
                          <a:latin typeface="微软雅黑"/>
                          <a:ea typeface="+mn-ea"/>
                          <a:cs typeface="微软雅黑"/>
                        </a:rPr>
                        <a:t>支持声音传输；支持8路继电器开关；支持多路温湿度、烟雾和亮度传感器等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231F20"/>
                      </a:solidFill>
                      <a:prstDash val="solid"/>
                    </a:lnR>
                    <a:lnT w="3175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338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 smtClean="0"/>
              <a:t>完备资质</a:t>
            </a:r>
            <a:endParaRPr sz="1800" b="0" i="0" dirty="0">
              <a:sym typeface="+mn-e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95362" y="2030375"/>
            <a:ext cx="5116554" cy="36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视频控制器产品检测和资质证书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939999" y="2430822"/>
            <a:ext cx="12502732" cy="216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全系列产品通过中国强制性产品认证试验，经过安全测试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和电磁兼容性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测试，提供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检测报告和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认证证书；</a:t>
            </a:r>
          </a:p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全系列产品通过欧盟强制性产品认证试验，经过安全测试和电磁兼容性测试，提供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检测报告和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认证证书； </a:t>
            </a:r>
          </a:p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全系列产品通过了中国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ROHS2.0《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电器电子产品有害物质限制使用管理办法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GB/T 26572-2011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项规定检测，提供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ROHS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检测报告；</a:t>
            </a:r>
          </a:p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全系列产品通过了欧盟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ROHS《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关于限制在电子电器设备中使用某些有害成分的指令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项规定检测，提供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ROHS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检测报告；</a:t>
            </a:r>
          </a:p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全系列产品通过了专业机构综合检测，测试项目包含安全测试、电磁兼容性测试、电压测试、高低温测试、盐雾测试、振动测试等，提供产品检测报告；</a:t>
            </a:r>
          </a:p>
          <a:p>
            <a: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软件、手机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控制软件均通过专业软件机构测试，测试项目包含部分技术指标、产品基础功能、产品重要功能等，提供软件测试报告。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95362" y="5088762"/>
            <a:ext cx="8301188" cy="36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</a:t>
            </a: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软件、手机</a:t>
            </a: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控制软件提供著作权证书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39999" y="5447005"/>
            <a:ext cx="10082497" cy="108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75" tIns="41238" rIns="82475" bIns="41238">
            <a:spAutoFit/>
          </a:bodyPr>
          <a:lstStyle>
            <a:defPPr>
              <a:defRPr lang="zh-CN"/>
            </a:defPPr>
            <a:lvl1pPr indent="179705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buFont typeface="微软雅黑" panose="020B0503020204020204" pitchFamily="34" charset="-122"/>
              <a:buChar char="›"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400">
                <a:latin typeface="Times New Roman" panose="02020603050405020304" pitchFamily="18" charset="0"/>
              </a:defRPr>
            </a:lvl2pPr>
            <a:lvl3pPr marL="1143000" indent="-228600">
              <a:defRPr sz="2400">
                <a:latin typeface="Times New Roman" panose="02020603050405020304" pitchFamily="18" charset="0"/>
              </a:defRPr>
            </a:lvl3pPr>
            <a:lvl4pPr marL="1600200" indent="-228600">
              <a:defRPr sz="2400">
                <a:latin typeface="Times New Roman" panose="02020603050405020304" pitchFamily="18" charset="0"/>
              </a:defRPr>
            </a:lvl4pPr>
            <a:lvl5pPr marL="2057400" indent="-228600">
              <a:defRPr sz="2400"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9pPr>
          </a:lstStyle>
          <a:p>
            <a:r>
              <a:rPr dirty="0"/>
              <a:t>提供LedshowTV演播器软件 著作权证书；</a:t>
            </a:r>
          </a:p>
          <a:p>
            <a:r>
              <a:rPr dirty="0"/>
              <a:t>提供OVP Builder手机APP软件 著作权证书；</a:t>
            </a:r>
          </a:p>
          <a:p>
            <a:r>
              <a:rPr dirty="0"/>
              <a:t>提供OVP控制软件 著作权证书；</a:t>
            </a:r>
          </a:p>
        </p:txBody>
      </p:sp>
      <p:sp>
        <p:nvSpPr>
          <p:cNvPr id="16" name="Line 60"/>
          <p:cNvSpPr>
            <a:spLocks noChangeShapeType="1"/>
          </p:cNvSpPr>
          <p:nvPr/>
        </p:nvSpPr>
        <p:spPr bwMode="auto">
          <a:xfrm>
            <a:off x="542676" y="1335677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2335" y="1012113"/>
            <a:ext cx="7926075" cy="30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OVP</a:t>
            </a:r>
            <a:r>
              <a:rPr lang="zh-CN" altLang="en-US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产品检测满足中国和欧盟检测标准，包含更多专项检测和软件测试</a:t>
            </a:r>
            <a:endParaRPr lang="zh-CN" altLang="zh-CN" kern="0" noProof="1">
              <a:solidFill>
                <a:srgbClr val="0027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95362" y="1603971"/>
            <a:ext cx="5116554" cy="36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创新设计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70381" y="2040044"/>
            <a:ext cx="5985687" cy="2014855"/>
          </a:xfrm>
          <a:prstGeom prst="rect">
            <a:avLst/>
          </a:prstGeom>
          <a:noFill/>
        </p:spPr>
        <p:txBody>
          <a:bodyPr wrap="square" numCol="1" spcCol="540000" rtlCol="0">
            <a:spAutoFit/>
          </a:bodyPr>
          <a:lstStyle/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采用内置集成发送卡设计，支持OVP设备和LED显示屏的远程维护；</a:t>
            </a:r>
          </a:p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输入视频源定时切换；</a:t>
            </a:r>
          </a:p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支持设备输出信号的开启和关闭；</a:t>
            </a:r>
          </a:p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支持自定义分辨率；</a:t>
            </a:r>
          </a:p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支持点对点输入与输出；</a:t>
            </a:r>
          </a:p>
          <a:p>
            <a:pPr indent="-252095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支持对输入视频源画面进行截取、局部显示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77575" y="2040044"/>
            <a:ext cx="5852160" cy="2014855"/>
          </a:xfrm>
          <a:prstGeom prst="rect">
            <a:avLst/>
          </a:prstGeom>
          <a:noFill/>
        </p:spPr>
        <p:txBody>
          <a:bodyPr wrap="square" numCol="1" spcCol="540000" rtlCol="0">
            <a:spAutoFit/>
          </a:bodyPr>
          <a:lstStyle/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支持底层固件在线升级，极大方便了系统开发、维护和功能升级；</a:t>
            </a:r>
          </a:p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输入自适应信号源分辨率；</a:t>
            </a:r>
          </a:p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支持输出自适应显示屏参数配置；</a:t>
            </a:r>
          </a:p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支持快捷灵活的色温调节；    </a:t>
            </a:r>
          </a:p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支持输入和输出信号热备份；</a:t>
            </a:r>
          </a:p>
          <a:p>
            <a:pPr marL="342265" indent="-342900"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80000"/>
              <a:buFont typeface="+mj-lt"/>
              <a:buAutoNum type="arabicPeriod" startAt="7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可预存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8/16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用户模式供用户快速调用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880936" y="4431934"/>
            <a:ext cx="12502732" cy="2006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OVP-L/M系列前置USB2.0接口，支持U盘播放，支持视频播放、图片播放、视频和图片混合播放三种模式；</a:t>
            </a:r>
          </a:p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OVP-M/H系列标配wifi（M1X除外），标配2.8"液晶屏，支持多语言菜单界面（中文、英文、俄文、越南语）；</a:t>
            </a:r>
          </a:p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OVP-M/H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系列支持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EXT*1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扩展接口（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M1X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除外），可根据客户需求，灵活选配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SDI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接口模块或无线同屏模块；</a:t>
            </a:r>
          </a:p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OVP-H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系列标配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输入接口，标配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RS232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中控接口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OVP-G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系列属于仰邦第三代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视频控制器高端产品，标配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，标配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5"</a:t>
            </a: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触控屏，支持多语言菜单界面；</a:t>
            </a:r>
          </a:p>
          <a:p>
            <a: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全系列标配音频输入输出接口。 </a:t>
            </a:r>
          </a:p>
        </p:txBody>
      </p:sp>
      <p:sp>
        <p:nvSpPr>
          <p:cNvPr id="11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强大</a:t>
            </a:r>
            <a:r>
              <a:rPr lang="zh-CN" altLang="en-US" sz="2800" dirty="0" smtClean="0"/>
              <a:t>产品 稳定</a:t>
            </a:r>
            <a:r>
              <a:rPr lang="zh-CN" altLang="en-US" sz="2800" dirty="0"/>
              <a:t>易</a:t>
            </a:r>
            <a:r>
              <a:rPr lang="zh-CN" altLang="en-US" sz="2800" dirty="0" smtClean="0"/>
              <a:t>用</a:t>
            </a:r>
            <a:endParaRPr sz="1800" b="0" i="0" dirty="0">
              <a:sym typeface="+mn-ea"/>
            </a:endParaRPr>
          </a:p>
        </p:txBody>
      </p:sp>
      <p:sp>
        <p:nvSpPr>
          <p:cNvPr id="12" name="Line 60"/>
          <p:cNvSpPr>
            <a:spLocks noChangeShapeType="1"/>
          </p:cNvSpPr>
          <p:nvPr/>
        </p:nvSpPr>
        <p:spPr bwMode="auto">
          <a:xfrm>
            <a:off x="542676" y="1335677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2335" y="1012113"/>
            <a:ext cx="7926075" cy="30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US" altLang="zh-CN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OVP</a:t>
            </a:r>
            <a:r>
              <a:rPr lang="zh-CN" altLang="en-US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创新设计和工艺品质为客户项目创造价值</a:t>
            </a:r>
            <a:endParaRPr lang="zh-CN" altLang="zh-CN" kern="0" noProof="1">
              <a:solidFill>
                <a:srgbClr val="0027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945540" y="1761525"/>
            <a:ext cx="5116554" cy="36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强大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8" name="Line 60"/>
          <p:cNvSpPr>
            <a:spLocks noChangeShapeType="1"/>
          </p:cNvSpPr>
          <p:nvPr/>
        </p:nvSpPr>
        <p:spPr bwMode="auto">
          <a:xfrm>
            <a:off x="542676" y="1335677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强大</a:t>
            </a:r>
            <a:r>
              <a:rPr lang="zh-CN" altLang="en-US" sz="2800" dirty="0" smtClean="0"/>
              <a:t>产品 稳定</a:t>
            </a:r>
            <a:r>
              <a:rPr lang="zh-CN" altLang="en-US" sz="2800" dirty="0"/>
              <a:t>易</a:t>
            </a:r>
            <a:r>
              <a:rPr lang="zh-CN" altLang="en-US" sz="2800" dirty="0" smtClean="0"/>
              <a:t>用</a:t>
            </a:r>
            <a:endParaRPr sz="1800" b="0" i="0" dirty="0"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335" y="1012113"/>
            <a:ext cx="7926075" cy="30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US" altLang="zh-CN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OVP</a:t>
            </a:r>
            <a:r>
              <a:rPr lang="zh-CN" altLang="en-US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创新设计和工艺品质为客户项目创造价值</a:t>
            </a:r>
            <a:endParaRPr lang="zh-CN" altLang="zh-CN" kern="0" noProof="1">
              <a:solidFill>
                <a:srgbClr val="0027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802692"/>
              </p:ext>
            </p:extLst>
          </p:nvPr>
        </p:nvGraphicFramePr>
        <p:xfrm>
          <a:off x="1006068" y="2186636"/>
          <a:ext cx="11700000" cy="477296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08000"/>
                <a:gridCol w="4860000"/>
                <a:gridCol w="972000"/>
                <a:gridCol w="4860000"/>
              </a:tblGrid>
              <a:tr h="67119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通讯功能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l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支持串口通讯，支持局域网通讯和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IP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地址配置；支持无线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WiFi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，支持手机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</a:p>
                    <a:p>
                      <a:pPr marL="55245" algn="l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中控设备连接；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/>
                      </a:r>
                      <a:b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完成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OVP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视频设备的相关参数设置和功能配置，完成对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显示屏的参数设置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信号快速切换</a:t>
                      </a:r>
                      <a:endParaRPr lang="zh-CN" sz="1000" b="1" kern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H3X /H4X /H6X /H8X</a:t>
                      </a:r>
                      <a:r>
                        <a:rPr lang="zh-CN" altLang="en-US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支持在“快速切换模式”下各信号源之间无缝快速切换</a:t>
                      </a:r>
                      <a:r>
                        <a:rPr lang="en-US" alt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</a:p>
                    <a:p>
                      <a:pPr marL="55245"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G16 /G24 /G32</a:t>
                      </a:r>
                      <a:r>
                        <a:rPr sz="1000" i="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支持各信号源之间快速切换</a:t>
                      </a:r>
                      <a:endParaRPr lang="zh-CN" sz="1000" i="0" kern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接口扩展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选配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3G-SDI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接口，选配手机无线同屏模块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EDID</a:t>
                      </a: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设置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HDMI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DVI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DP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自定义输入分辨率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计划任务</a:t>
                      </a:r>
                      <a:endParaRPr lang="zh-CN" sz="1000" b="1" kern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支持输入视频源定时切换</a:t>
                      </a:r>
                      <a:endParaRPr lang="zh-CN" sz="1000" kern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VGA</a:t>
                      </a: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校正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VGA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调整和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VGA ADC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校正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智能导航</a:t>
                      </a:r>
                      <a:endParaRPr lang="zh-CN" sz="1200" b="1" kern="10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液晶菜单支持智能导航功能，方便用户快捷设置</a:t>
                      </a:r>
                      <a:endParaRPr lang="zh-CN" sz="1200" kern="1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输出控制</a:t>
                      </a:r>
                      <a:endParaRPr lang="zh-CN" sz="1200" b="1" kern="1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ysClr val="windowText" lastClr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支持设备输出信号的开启和关闭</a:t>
                      </a:r>
                      <a:endParaRPr lang="zh-CN" sz="1200" kern="100" dirty="0">
                        <a:solidFill>
                          <a:sysClr val="windowText" lastClr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多语言界面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液晶菜单支持中文、英文、俄文、越南语共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种语言界面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色温调节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预设自然、偏暖、偏冷三种显示效果，用户亦可自定义色温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开机</a:t>
                      </a:r>
                      <a:r>
                        <a:rPr lang="en-US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LOGO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支持默认、自定义和无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LOGO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三种选项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画质调节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预设明亮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柔和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种画质模式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智能配置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支持按照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显示屏分辨率自动完成设备参数适配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用户模式</a:t>
                      </a:r>
                      <a:endParaRPr lang="zh-CN" sz="1000" b="1" kern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sz="1000" kern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支持预存8/16个用户模式，支持便捷的场景切换</a:t>
                      </a: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亮度调整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级亮度调整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热备份功能</a:t>
                      </a:r>
                      <a:endParaRPr lang="zh-CN" sz="1000" b="1" kern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支持输入和输出画面热备份功能</a:t>
                      </a: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多画面功能</a:t>
                      </a:r>
                      <a:endParaRPr lang="zh-CN" sz="1000" b="1" kern="0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</a:t>
                      </a:r>
                      <a:r>
                        <a:rPr 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系列</a:t>
                      </a:r>
                      <a:r>
                        <a:rPr lang="en-US" alt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/G</a:t>
                      </a:r>
                      <a:r>
                        <a:rPr lang="zh-CN" altLang="en-US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系列</a:t>
                      </a:r>
                      <a:r>
                        <a:rPr lang="zh-CN" sz="1000" kern="0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</a:t>
                      </a:r>
                      <a:r>
                        <a:rPr lang="zh-CN" sz="1000" kern="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多画面显示，支持画面任意布局</a:t>
                      </a: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工厂复位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支持设备恢复出厂设置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图像镜像功能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支持水平镜像、垂直镜像、水平垂直镜像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按键锁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支持对设备面板设置按键锁定和按键解锁状态，防止误操作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画面截取功能</a:t>
                      </a:r>
                      <a:endParaRPr lang="zh-CN" sz="12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支持对输入视频源画面进行截取、局部显示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工程锁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支持对设备设置工程锁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2888"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点对点功能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支持点对点信号输出模式的开启和关闭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2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lnSpc>
                          <a:spcPts val="1205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2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7175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M软件\素材\预览图_千图网_编号32390334.png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2894694" y="1844152"/>
            <a:ext cx="10884806" cy="611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95362" y="1872487"/>
            <a:ext cx="5116554" cy="35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工艺品质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95350" y="2497455"/>
            <a:ext cx="10430510" cy="412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75" tIns="41238" rIns="82475" bIns="41238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ts val="300"/>
              </a:spcBef>
              <a:spcAft>
                <a:spcPts val="300"/>
              </a:spcAft>
              <a:buClr>
                <a:schemeClr val="tx2">
                  <a:lumMod val="75000"/>
                </a:schemeClr>
              </a:buClr>
              <a:buSzPct val="140000"/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400">
                <a:latin typeface="Times New Roman" panose="02020603050405020304" pitchFamily="18" charset="0"/>
              </a:defRPr>
            </a:lvl2pPr>
            <a:lvl3pPr marL="1143000" indent="-228600">
              <a:defRPr sz="2400">
                <a:latin typeface="Times New Roman" panose="02020603050405020304" pitchFamily="18" charset="0"/>
              </a:defRPr>
            </a:lvl3pPr>
            <a:lvl4pPr marL="1600200" indent="-228600">
              <a:defRPr sz="2400">
                <a:latin typeface="Times New Roman" panose="02020603050405020304" pitchFamily="18" charset="0"/>
              </a:defRPr>
            </a:lvl4pPr>
            <a:lvl5pPr marL="2057400" indent="-228600">
              <a:defRPr sz="2400"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16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en-US" sz="1600" dirty="0"/>
              <a:t>集成发送卡设计</a:t>
            </a:r>
            <a:endParaRPr lang="zh-CN" altLang="en-US" dirty="0"/>
          </a:p>
          <a:p>
            <a:pPr fontAlgn="auto">
              <a:spcBef>
                <a:spcPts val="0"/>
              </a:spcBef>
              <a:spcAft>
                <a:spcPts val="1200"/>
              </a:spcAft>
            </a:pPr>
            <a:r>
              <a:rPr lang="zh-CN" altLang="en-US" b="0" dirty="0"/>
              <a:t>OVP产品采用设备集成发送卡设计，最大程度提升产品集成度，减少各类接插线和接插件；更为远程维护LED显示屏带来极大便利。</a:t>
            </a:r>
          </a:p>
          <a:p>
            <a:pPr fontAlgn="auto">
              <a:lnSpc>
                <a:spcPts val="1600"/>
              </a:lnSpc>
              <a:spcBef>
                <a:spcPts val="900"/>
              </a:spcBef>
              <a:spcAft>
                <a:spcPts val="600"/>
              </a:spcAft>
            </a:pPr>
            <a:r>
              <a:rPr lang="zh-CN" altLang="en-US" sz="1600" dirty="0">
                <a:sym typeface="+mn-ea"/>
              </a:rPr>
              <a:t>豪华面板设计</a:t>
            </a:r>
          </a:p>
          <a:p>
            <a:pPr fontAlgn="auto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altLang="zh-CN" b="0" dirty="0">
                <a:sym typeface="+mn-ea"/>
              </a:rPr>
              <a:t>OVP</a:t>
            </a:r>
            <a:r>
              <a:rPr lang="zh-CN" altLang="en-US" b="0" dirty="0">
                <a:sym typeface="+mn-ea"/>
              </a:rPr>
              <a:t>全系列采用精致铝面板，阳极表面处理，面板线框设计和配色；</a:t>
            </a:r>
          </a:p>
          <a:p>
            <a:pPr fontAlgn="auto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altLang="zh-CN" b="0" dirty="0">
                <a:sym typeface="+mn-ea"/>
              </a:rPr>
              <a:t>M/H</a:t>
            </a:r>
            <a:r>
              <a:rPr lang="zh-CN" altLang="en-US" b="0" dirty="0">
                <a:sym typeface="+mn-ea"/>
              </a:rPr>
              <a:t>系列采用</a:t>
            </a:r>
            <a:r>
              <a:rPr lang="en-US" altLang="zh-CN" b="0" dirty="0">
                <a:sym typeface="+mn-ea"/>
              </a:rPr>
              <a:t>2.8"</a:t>
            </a:r>
            <a:r>
              <a:rPr lang="zh-CN" altLang="en-US" b="0" dirty="0">
                <a:sym typeface="+mn-ea"/>
              </a:rPr>
              <a:t>彩色液晶屏，面板线框经专业设计和配色，豪华大气；</a:t>
            </a:r>
          </a:p>
          <a:p>
            <a:pPr fontAlgn="auto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altLang="zh-CN" b="0" dirty="0">
                <a:solidFill>
                  <a:srgbClr val="C00000"/>
                </a:solidFill>
                <a:sym typeface="+mn-ea"/>
              </a:rPr>
              <a:t>G</a:t>
            </a:r>
            <a:r>
              <a:rPr lang="zh-CN" altLang="en-US" b="0" dirty="0">
                <a:solidFill>
                  <a:srgbClr val="C00000"/>
                </a:solidFill>
                <a:sym typeface="+mn-ea"/>
              </a:rPr>
              <a:t>系列精选</a:t>
            </a:r>
            <a:r>
              <a:rPr lang="en-US" altLang="zh-CN" b="0" dirty="0">
                <a:solidFill>
                  <a:srgbClr val="C00000"/>
                </a:solidFill>
                <a:sym typeface="+mn-ea"/>
              </a:rPr>
              <a:t>5"</a:t>
            </a:r>
            <a:r>
              <a:rPr lang="zh-CN" altLang="en-US" b="0" dirty="0">
                <a:solidFill>
                  <a:srgbClr val="C00000"/>
                </a:solidFill>
                <a:sym typeface="+mn-ea"/>
              </a:rPr>
              <a:t>彩色液晶触控屏，面板追求极致的工业风设计，简约硬朗，彰显尊贵</a:t>
            </a:r>
            <a:r>
              <a:rPr lang="zh-CN" altLang="en-US" b="0" dirty="0" smtClean="0">
                <a:solidFill>
                  <a:srgbClr val="C00000"/>
                </a:solidFill>
                <a:sym typeface="+mn-ea"/>
              </a:rPr>
              <a:t>。</a:t>
            </a:r>
          </a:p>
          <a:p>
            <a:pPr fontAlgn="auto">
              <a:lnSpc>
                <a:spcPts val="1600"/>
              </a:lnSpc>
              <a:spcBef>
                <a:spcPts val="900"/>
              </a:spcBef>
              <a:spcAft>
                <a:spcPts val="600"/>
              </a:spcAft>
            </a:pPr>
            <a:r>
              <a:rPr lang="zh-CN" altLang="en-US" sz="1600" dirty="0" smtClean="0"/>
              <a:t>独特结构设计</a:t>
            </a:r>
            <a:endParaRPr lang="zh-CN" altLang="en-US" dirty="0" smtClean="0"/>
          </a:p>
          <a:p>
            <a:pPr fontAlgn="auto">
              <a:spcBef>
                <a:spcPts val="0"/>
              </a:spcBef>
              <a:spcAft>
                <a:spcPts val="1200"/>
              </a:spcAft>
            </a:pPr>
            <a:r>
              <a:rPr b="0" dirty="0" smtClean="0"/>
              <a:t>1U</a:t>
            </a:r>
            <a:r>
              <a:rPr b="0" dirty="0"/>
              <a:t>工业机箱设备OVP-L1X /L2X </a:t>
            </a:r>
            <a:r>
              <a:rPr lang="en-US" altLang="zh-CN" b="0" dirty="0"/>
              <a:t>/</a:t>
            </a:r>
            <a:r>
              <a:rPr lang="en-US" altLang="zh-CN" b="0" dirty="0" smtClean="0"/>
              <a:t>L3X </a:t>
            </a:r>
            <a:r>
              <a:rPr b="0" dirty="0" smtClean="0"/>
              <a:t>/</a:t>
            </a:r>
            <a:r>
              <a:rPr b="0" dirty="0"/>
              <a:t>L4X的前面板两侧弯角支持90°旋转，便于屏内贴墙安装。</a:t>
            </a:r>
            <a:endParaRPr sz="1200" b="0" dirty="0"/>
          </a:p>
          <a:p>
            <a:pPr fontAlgn="auto">
              <a:lnSpc>
                <a:spcPts val="1600"/>
              </a:lnSpc>
              <a:spcBef>
                <a:spcPts val="900"/>
              </a:spcBef>
              <a:spcAft>
                <a:spcPts val="600"/>
              </a:spcAft>
            </a:pPr>
            <a:r>
              <a:rPr lang="zh-CN" altLang="en-US" sz="1600" dirty="0"/>
              <a:t>抗震设计</a:t>
            </a:r>
            <a:endParaRPr lang="zh-CN" altLang="en-US" dirty="0"/>
          </a:p>
          <a:p>
            <a:pPr fontAlgn="auto">
              <a:lnSpc>
                <a:spcPts val="1700"/>
              </a:lnSpc>
              <a:spcBef>
                <a:spcPts val="600"/>
              </a:spcBef>
              <a:spcAft>
                <a:spcPts val="1200"/>
              </a:spcAft>
            </a:pPr>
            <a:r>
              <a:rPr b="0" dirty="0"/>
              <a:t>OVP产品机箱内部接插件全部采用工业标准件，安装螺丝全部采用弹簧垫片，机箱内部全部接插件和安装螺丝一律采用红胶加固。</a:t>
            </a:r>
          </a:p>
          <a:p>
            <a:pPr>
              <a:lnSpc>
                <a:spcPts val="1700"/>
              </a:lnSpc>
              <a:spcBef>
                <a:spcPts val="0"/>
              </a:spcBef>
              <a:spcAft>
                <a:spcPts val="1200"/>
              </a:spcAft>
            </a:pPr>
            <a:r>
              <a:rPr b="0" dirty="0"/>
              <a:t>OVP全系列产品通过了专业机构综合检测，包含专项振动测试，有效解决了物流运输过程中可能造成的接头松动和螺丝脱落。</a:t>
            </a:r>
          </a:p>
        </p:txBody>
      </p:sp>
      <p:sp>
        <p:nvSpPr>
          <p:cNvPr id="13" name="Line 60"/>
          <p:cNvSpPr>
            <a:spLocks noChangeShapeType="1"/>
          </p:cNvSpPr>
          <p:nvPr/>
        </p:nvSpPr>
        <p:spPr bwMode="auto">
          <a:xfrm>
            <a:off x="542676" y="1335677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强大</a:t>
            </a:r>
            <a:r>
              <a:rPr lang="zh-CN" altLang="en-US" sz="2800" dirty="0" smtClean="0"/>
              <a:t>产品 稳定</a:t>
            </a:r>
            <a:r>
              <a:rPr lang="zh-CN" altLang="en-US" sz="2800" dirty="0"/>
              <a:t>易</a:t>
            </a:r>
            <a:r>
              <a:rPr lang="zh-CN" altLang="en-US" sz="2800" dirty="0" smtClean="0"/>
              <a:t>用</a:t>
            </a:r>
            <a:endParaRPr sz="1800" b="0" i="0" dirty="0"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335" y="1012113"/>
            <a:ext cx="7926075" cy="30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US" altLang="zh-CN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OVP</a:t>
            </a:r>
            <a:r>
              <a:rPr lang="zh-CN" altLang="en-US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创新设计和工艺品质为客户项目创造价值</a:t>
            </a:r>
            <a:endParaRPr lang="zh-CN" altLang="zh-CN" kern="0" noProof="1">
              <a:solidFill>
                <a:srgbClr val="0027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2" descr="D:\11111文件汇总\公司logo\公司LOGI-2017不带字号说明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912" y="7425852"/>
            <a:ext cx="1793126" cy="27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M软件\素材\预览图_千图网_编号32390334.png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2894694" y="1844152"/>
            <a:ext cx="10884806" cy="611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95362" y="2071631"/>
            <a:ext cx="5116554" cy="36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官网资料助力轻松完成项目标书编写</a:t>
            </a:r>
          </a:p>
        </p:txBody>
      </p:sp>
      <p:sp>
        <p:nvSpPr>
          <p:cNvPr id="12" name="Rectangle 2"/>
          <p:cNvSpPr>
            <a:spLocks noGrp="1" noChangeArrowheads="1"/>
          </p:cNvSpPr>
          <p:nvPr/>
        </p:nvSpPr>
        <p:spPr>
          <a:xfrm>
            <a:off x="490126" y="424307"/>
            <a:ext cx="7825456" cy="6479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2" tIns="45716" rIns="91432" bIns="45716" numCol="1" anchor="ctr" anchorCtr="0" compatLnSpc="1"/>
          <a:lstStyle>
            <a:lvl1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2900" b="1" i="0" u="none" strike="noStrike" kern="0" cap="none" spc="0" normalizeH="0" baseline="0" noProof="1" dirty="0" smtClean="0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  <a:lvl2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2pPr>
            <a:lvl3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3pPr>
            <a:lvl4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4pPr>
            <a:lvl5pPr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5pPr>
            <a:lvl6pPr marL="41211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6pPr>
            <a:lvl7pPr marL="824865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7pPr>
            <a:lvl8pPr marL="123698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8pPr>
            <a:lvl9pPr marL="1649730" algn="l" defTabSz="914400" rtl="0" eaLnBrk="0" fontAlgn="base" hangingPunct="0">
              <a:spcBef>
                <a:spcPct val="0"/>
              </a:spcBef>
              <a:spcAft>
                <a:spcPct val="0"/>
              </a:spcAft>
              <a:defRPr sz="2900" b="1" i="1">
                <a:solidFill>
                  <a:srgbClr val="002760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dirty="0"/>
              <a:t>专业</a:t>
            </a:r>
            <a:r>
              <a:rPr lang="zh-CN" altLang="en-US" sz="2800" dirty="0" smtClean="0"/>
              <a:t>资料</a:t>
            </a:r>
            <a:endParaRPr sz="1800" b="0" i="0" dirty="0">
              <a:sym typeface="+mn-ea"/>
            </a:endParaRPr>
          </a:p>
        </p:txBody>
      </p:sp>
      <p:sp>
        <p:nvSpPr>
          <p:cNvPr id="13" name="Line 60"/>
          <p:cNvSpPr>
            <a:spLocks noChangeShapeType="1"/>
          </p:cNvSpPr>
          <p:nvPr/>
        </p:nvSpPr>
        <p:spPr bwMode="auto">
          <a:xfrm>
            <a:off x="542676" y="1335677"/>
            <a:ext cx="1262678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2335" y="1012113"/>
            <a:ext cx="7926075" cy="30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US" altLang="zh-CN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OVP</a:t>
            </a:r>
            <a:r>
              <a:rPr lang="zh-CN" altLang="en-US" kern="0" noProof="1">
                <a:solidFill>
                  <a:srgbClr val="0027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官网资料和产品彩页为客户项目呈现清晰功能指标，提供完美标书方案</a:t>
            </a:r>
            <a:endParaRPr lang="zh-CN" altLang="zh-CN" kern="0" noProof="1">
              <a:solidFill>
                <a:srgbClr val="0027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162931" y="2593702"/>
            <a:ext cx="10068286" cy="168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475" tIns="41238" rIns="82475" bIns="4123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ts val="2200"/>
              </a:lnSpc>
              <a:spcBef>
                <a:spcPts val="300"/>
              </a:spcBef>
              <a:spcAft>
                <a:spcPts val="12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在标书制作时，进入仰邦官网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产品中心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视频处理设备，找到项目选用的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产品型号，其产品概述和规格参数版块可直接复制粘贴至客户标书，轻松完成最专业和最精准的核心技术内容版块。</a:t>
            </a:r>
          </a:p>
          <a:p>
            <a:pPr>
              <a:lnSpc>
                <a:spcPts val="2200"/>
              </a:lnSpc>
              <a:spcBef>
                <a:spcPts val="300"/>
              </a:spcBef>
              <a:spcAft>
                <a:spcPts val="1200"/>
              </a:spcAft>
              <a:buClr>
                <a:schemeClr val="tx2">
                  <a:lumMod val="75000"/>
                </a:schemeClr>
              </a:buClr>
              <a:buSzPct val="14000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视频控制器产品线的产品彩页，找到项目选用的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产品型号，距彩页装订线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6mm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条细小的撕破线，沿着此线将页面整齐撕下，可作为播放器产品附页装订于标书中。其产品外观、精湛工艺、安装尺寸、显示参数和功能接口等跃然纸上，给客户美好感受。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3060" y="2621829"/>
            <a:ext cx="11542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3060" y="3371713"/>
            <a:ext cx="11542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D:\11111文件汇总\公司logo\公司LOGI-2017不带字号说明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912" y="7425852"/>
            <a:ext cx="1793126" cy="27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5219</Words>
  <Application>Microsoft Office PowerPoint</Application>
  <PresentationFormat>自定义</PresentationFormat>
  <Paragraphs>1187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ovp系列</dc:title>
  <dc:creator>meimei</dc:creator>
  <cp:lastModifiedBy>meimei</cp:lastModifiedBy>
  <cp:revision>570</cp:revision>
  <dcterms:created xsi:type="dcterms:W3CDTF">2020-03-05T05:49:00Z</dcterms:created>
  <dcterms:modified xsi:type="dcterms:W3CDTF">2022-03-09T02:05:19Z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CC 23.0 (Windows)</vt:lpwstr>
  </property>
  <property fmtid="{D5CDD505-2E9C-101B-9397-08002B2CF9AE}" pid="4" name="LastSaved">
    <vt:filetime>2020-03-05T00:00:00Z</vt:filetime>
  </property>
  <property fmtid="{D5CDD505-2E9C-101B-9397-08002B2CF9AE}" pid="5" name="KSOProductBuildVer">
    <vt:lpwstr>2052-10.1.0.7670</vt:lpwstr>
  </property>
</Properties>
</file>